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2" r:id="rId2"/>
    <p:sldMasterId id="2147483661" r:id="rId3"/>
  </p:sldMasterIdLst>
  <p:notesMasterIdLst>
    <p:notesMasterId r:id="rId34"/>
  </p:notesMasterIdLst>
  <p:sldIdLst>
    <p:sldId id="256" r:id="rId4"/>
    <p:sldId id="259" r:id="rId5"/>
    <p:sldId id="314" r:id="rId6"/>
    <p:sldId id="264" r:id="rId7"/>
    <p:sldId id="311" r:id="rId8"/>
    <p:sldId id="272" r:id="rId9"/>
    <p:sldId id="313" r:id="rId10"/>
    <p:sldId id="309" r:id="rId11"/>
    <p:sldId id="275" r:id="rId12"/>
    <p:sldId id="292" r:id="rId13"/>
    <p:sldId id="291" r:id="rId14"/>
    <p:sldId id="294" r:id="rId15"/>
    <p:sldId id="310" r:id="rId16"/>
    <p:sldId id="296" r:id="rId17"/>
    <p:sldId id="312" r:id="rId18"/>
    <p:sldId id="276" r:id="rId19"/>
    <p:sldId id="277" r:id="rId20"/>
    <p:sldId id="306" r:id="rId21"/>
    <p:sldId id="282" r:id="rId22"/>
    <p:sldId id="298" r:id="rId23"/>
    <p:sldId id="307" r:id="rId24"/>
    <p:sldId id="304" r:id="rId25"/>
    <p:sldId id="283" r:id="rId26"/>
    <p:sldId id="305" r:id="rId27"/>
    <p:sldId id="308" r:id="rId28"/>
    <p:sldId id="286" r:id="rId29"/>
    <p:sldId id="303" r:id="rId30"/>
    <p:sldId id="301" r:id="rId31"/>
    <p:sldId id="315" r:id="rId32"/>
    <p:sldId id="302" r:id="rId33"/>
  </p:sldIdLst>
  <p:sldSz cx="12192000" cy="6858000"/>
  <p:notesSz cx="6858000" cy="9144000"/>
  <p:embeddedFontLst>
    <p:embeddedFont>
      <p:font typeface="Montserrat" pitchFamily="2" charset="77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0" roundtripDataSignature="AMtx7mg5KqglwqFnBMZNT4irpnETkRw1t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ulia Mezzanotte" initials="" lastIdx="1" clrIdx="0"/>
  <p:cmAuthor id="1" name="Manuela Speranza" initials="" lastIdx="1" clrIdx="1"/>
  <p:cmAuthor id="2" name="Bernardo Magnini" initials="" lastIdx="4" clrIdx="2"/>
  <p:cmAuthor id="3" name="Saeed Farzi" initials="" lastIdx="2" clrIdx="3"/>
  <p:cmAuthor id="4" name="Soumitra Ghosh" initials="" lastIdx="4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7349C67-0A06-42E2-87AC-3B43A61A3F8C}">
  <a:tblStyle styleId="{67349C67-0A06-42E2-87AC-3B43A61A3F8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1208B922-D629-4D50-8240-06A93DB03A2B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lt1"/>
          </a:solidFill>
        </a:fill>
      </a:tcStyle>
    </a:wholeTbl>
    <a:band1H>
      <a:tcTxStyle b="off" i="off"/>
      <a:tcStyle>
        <a:tcBdr/>
        <a:fill>
          <a:solidFill>
            <a:srgbClr val="FCECE7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FCECE7"/>
          </a:solidFill>
        </a:fill>
      </a:tcStyle>
    </a:band1V>
    <a:band2V>
      <a:tcTxStyle b="off" i="off"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l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D39845DD-0040-46A7-9CCA-5B4274AA42AE}" styleName="Table_2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730CCDD-2048-4D39-B11C-87E73EC75983}" styleName="Table_3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FB931B9-EBFE-4E83-BFAA-742EAD078149}" styleName="Table_4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1"/>
    <p:restoredTop sz="94695"/>
  </p:normalViewPr>
  <p:slideViewPr>
    <p:cSldViewPr snapToGrid="0">
      <p:cViewPr>
        <p:scale>
          <a:sx n="97" d="100"/>
          <a:sy n="97" d="100"/>
        </p:scale>
        <p:origin x="108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63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font" Target="fonts/font3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2.fntdata"/><Relationship Id="rId61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60" Type="http://customschemas.google.com/relationships/presentationmetadata" Target="metadata"/><Relationship Id="rId65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font" Target="fonts/font1.fntdata"/><Relationship Id="rId64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font" Target="fonts/font4.fntdata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4" dt="2024-08-28T09:31:38.206" idx="3">
    <p:pos x="6000" y="0"/>
    <p:text>Put possible rationales behind increase in relations in the revised versions than the source version.</p:text>
    <p:extLst>
      <p:ext uri="{C676402C-5697-4E1C-873F-D02D1690AC5C}">
        <p15:threadingInfo xmlns:p15="http://schemas.microsoft.com/office/powerpoint/2012/main" timeZoneBias="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  <p:extLst>
    <p:ext uri="{620B2872-D7B9-4A21-9093-7833F8D536E1}">
      <p15:sldGuideLst xmlns:p15="http://schemas.microsoft.com/office/powerpoint/2012/main">
        <p15:guide id="1" orient="horz" pos="2880">
          <p15:clr>
            <a:srgbClr val="F26B43"/>
          </p15:clr>
        </p15:guide>
        <p15:guide id="2" pos="2160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ff85f28969_0_4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" name="Google Shape;50;g1ff85f28969_0_4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g1ff85f28969_0_40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2f76725d9d3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2f76725d9d3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g2f76725d9d3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9142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2f7c0fe26b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2f7c0fe26b7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g2f7c0fe26b7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9384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f76725d9d3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2f76725d9d3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g2f76725d9d3_0_4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77899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2f829e60027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2f829e60027_0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g2f829e60027_0_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296960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2f6f87cb41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2f6f87cb41d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g2f6f87cb41d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50064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0afe2b3ed_2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2e0afe2b3ed_2_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g2e0afe2b3ed_2_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43088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e165c1ccee_7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g2e165c1ccee_7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8" name="Google Shape;328;g2e165c1ccee_7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70338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1ff85f28969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6" name="Google Shape;336;g1ff85f28969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97735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0afe2b3ed_2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2e0afe2b3ed_2_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g2e0afe2b3ed_2_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59425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2fbd7c8c72c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4" name="Google Shape;374;g2fbd7c8c72c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g2fbd7c8c72c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e15a972d97_4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g2e15a972d97_4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>
                <a:solidFill>
                  <a:schemeClr val="dk1"/>
                </a:solidFill>
              </a:rPr>
              <a:t>considering the info collected during the triage and the results of lab exams</a:t>
            </a:r>
            <a:endParaRPr sz="2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7" name="Google Shape;77;g2e15a972d97_4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2fad08a462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7" name="Google Shape;497;g2fad08a462d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8" name="Google Shape;498;g2fad08a462d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94791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0afe2b3ed_2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2e0afe2b3ed_2_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g2e0afe2b3ed_2_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24196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2fbd7c8c72c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4" name="Google Shape;374;g2fbd7c8c72c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g2fbd7c8c72c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76583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fbd7c8c72c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2" name="Google Shape;382;g2fbd7c8c72c_0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3" name="Google Shape;383;g2fbd7c8c72c_0_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2fad08a462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7" name="Google Shape;497;g2fad08a462d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8" name="Google Shape;498;g2fad08a462d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95894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0afe2b3ed_2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2e0afe2b3ed_2_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g2e0afe2b3ed_2_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14601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fbd7c8c72c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8" name="Google Shape;408;g2fbd7c8c72c_0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9" name="Google Shape;409;g2fbd7c8c72c_0_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2fbeb7b1f2e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2" name="Google Shape;512;g2fbeb7b1f2e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3" name="Google Shape;513;g2fbeb7b1f2e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08840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2e165c1ccee_7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0" name="Google Shape;520;g2e165c1ccee_7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1" name="Google Shape;521;g2e165c1ccee_7_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2e165c1ccee_7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0" name="Google Shape;520;g2e165c1ccee_7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1" name="Google Shape;521;g2e165c1ccee_7_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4307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e15a972d97_4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g2e15a972d97_4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sz="1200">
                <a:solidFill>
                  <a:schemeClr val="dk1"/>
                </a:solidFill>
              </a:rPr>
              <a:t>considering the info collected during the triage and the results of lab exams</a:t>
            </a:r>
            <a:endParaRPr sz="2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7" name="Google Shape;77;g2e15a972d97_4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81646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8" name="Google Shape;528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e165c1ccee_1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2e165c1ccee_10_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g2e165c1ccee_10_6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0afe2b3ed_2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2e0afe2b3ed_2_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g2e0afe2b3ed_2_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2386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ddcf44ed2d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g2ddcf44ed2d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2" name="Google Shape;292;g2ddcf44ed2d_0_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ddcf44ed2d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g2ddcf44ed2d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8625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0afe2b3ed_2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2e0afe2b3ed_2_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g2e0afe2b3ed_2_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14224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1216edbf3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8" name="Google Shape;318;g21216edbf39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9" name="Google Shape;319;g21216edbf39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918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>
  <p:cSld name="Diapositiva titolo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>
  <p:cSld name="Contenuto con didascalia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6"/>
          <p:cNvSpPr txBox="1">
            <a:spLocks noGrp="1"/>
          </p:cNvSpPr>
          <p:nvPr>
            <p:ph type="title"/>
          </p:nvPr>
        </p:nvSpPr>
        <p:spPr>
          <a:xfrm>
            <a:off x="588238" y="417581"/>
            <a:ext cx="362595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46"/>
          <p:cNvSpPr txBox="1">
            <a:spLocks noGrp="1"/>
          </p:cNvSpPr>
          <p:nvPr>
            <p:ph type="body" idx="1"/>
          </p:nvPr>
        </p:nvSpPr>
        <p:spPr>
          <a:xfrm>
            <a:off x="588238" y="2581550"/>
            <a:ext cx="3625954" cy="2984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E777A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46"/>
          <p:cNvSpPr txBox="1">
            <a:spLocks noGrp="1"/>
          </p:cNvSpPr>
          <p:nvPr>
            <p:ph type="body" idx="2"/>
          </p:nvPr>
        </p:nvSpPr>
        <p:spPr>
          <a:xfrm>
            <a:off x="4643334" y="427105"/>
            <a:ext cx="6172200" cy="5138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E777A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E777A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800"/>
              <a:buFont typeface="Arial"/>
              <a:buChar char="•"/>
              <a:defRPr sz="1800" b="1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Vuota">
  <p:cSld name="3_Vuota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1"/>
          <p:cNvSpPr txBox="1">
            <a:spLocks noGrp="1"/>
          </p:cNvSpPr>
          <p:nvPr>
            <p:ph type="title"/>
          </p:nvPr>
        </p:nvSpPr>
        <p:spPr>
          <a:xfrm>
            <a:off x="6347792" y="2113515"/>
            <a:ext cx="4522500" cy="13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>
  <p:cSld name="Intestazione sezione">
    <p:bg>
      <p:bgPr>
        <a:solidFill>
          <a:schemeClr val="lt1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Vuota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>
  <p:cSld name="Vuot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9"/>
          <p:cNvSpPr txBox="1">
            <a:spLocks noGrp="1"/>
          </p:cNvSpPr>
          <p:nvPr>
            <p:ph type="title"/>
          </p:nvPr>
        </p:nvSpPr>
        <p:spPr>
          <a:xfrm>
            <a:off x="6347792" y="2113515"/>
            <a:ext cx="4522580" cy="1315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Vuota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>
  <p:cSld name="Titolo e contenuto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8"/>
          <p:cNvSpPr txBox="1">
            <a:spLocks noGrp="1"/>
          </p:cNvSpPr>
          <p:nvPr>
            <p:ph type="title"/>
          </p:nvPr>
        </p:nvSpPr>
        <p:spPr>
          <a:xfrm>
            <a:off x="543339" y="365125"/>
            <a:ext cx="921026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contenuto 1">
  <p:cSld name="1_Titolo e contenuto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2ddcf44ed2d_1_105"/>
          <p:cNvSpPr txBox="1">
            <a:spLocks noGrp="1"/>
          </p:cNvSpPr>
          <p:nvPr>
            <p:ph type="title"/>
          </p:nvPr>
        </p:nvSpPr>
        <p:spPr>
          <a:xfrm>
            <a:off x="543339" y="365125"/>
            <a:ext cx="92103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Char char="●"/>
              <a:defRPr sz="3600" b="0" i="0" u="none" strike="noStrike" cap="none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ff85f28969_0_3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g1ff85f28969_0_3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○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■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g1ff85f28969_0_36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>
  <p:cSld name="Diapositiva titolo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>
  <p:cSld name="Vuot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1ff85f28969_0_365"/>
          <p:cNvSpPr txBox="1">
            <a:spLocks noGrp="1"/>
          </p:cNvSpPr>
          <p:nvPr>
            <p:ph type="title"/>
          </p:nvPr>
        </p:nvSpPr>
        <p:spPr>
          <a:xfrm>
            <a:off x="6347792" y="2113515"/>
            <a:ext cx="4522500" cy="13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nuto con didascalia">
  <p:cSld name="1_Contenuto con didascalia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7"/>
          <p:cNvSpPr>
            <a:spLocks noGrp="1"/>
          </p:cNvSpPr>
          <p:nvPr>
            <p:ph type="pic" idx="2"/>
          </p:nvPr>
        </p:nvSpPr>
        <p:spPr>
          <a:xfrm>
            <a:off x="4613345" y="417581"/>
            <a:ext cx="6172200" cy="5148331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47"/>
          <p:cNvSpPr txBox="1">
            <a:spLocks noGrp="1"/>
          </p:cNvSpPr>
          <p:nvPr>
            <p:ph type="title"/>
          </p:nvPr>
        </p:nvSpPr>
        <p:spPr>
          <a:xfrm>
            <a:off x="588238" y="417581"/>
            <a:ext cx="362595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47"/>
          <p:cNvSpPr txBox="1">
            <a:spLocks noGrp="1"/>
          </p:cNvSpPr>
          <p:nvPr>
            <p:ph type="body" idx="1"/>
          </p:nvPr>
        </p:nvSpPr>
        <p:spPr>
          <a:xfrm>
            <a:off x="588238" y="2581550"/>
            <a:ext cx="3625954" cy="2984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E777A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47"/>
          <p:cNvSpPr txBox="1"/>
          <p:nvPr/>
        </p:nvSpPr>
        <p:spPr>
          <a:xfrm>
            <a:off x="1448790" y="6531429"/>
            <a:ext cx="18473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.png"/><Relationship Id="rId5" Type="http://schemas.openxmlformats.org/officeDocument/2006/relationships/image" Target="../media/image6.jp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35"/>
          <p:cNvSpPr txBox="1"/>
          <p:nvPr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‹N›</a:t>
            </a:fld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Google Shape;10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67829" y="316611"/>
            <a:ext cx="945746" cy="95661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9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7"/>
          <p:cNvSpPr txBox="1"/>
          <p:nvPr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0" i="0" u="none" strike="noStrike" cap="none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‹N›</a:t>
            </a:fld>
            <a:endParaRPr sz="1400" b="0" i="0" u="none" strike="noStrike" cap="none">
              <a:solidFill>
                <a:srgbClr val="5E777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7;p37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967829" y="316611"/>
            <a:ext cx="945747" cy="95661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6" r:id="rId3"/>
    <p:sldLayoutId id="2147483657" r:id="rId4"/>
    <p:sldLayoutId id="2147483658" r:id="rId5"/>
    <p:sldLayoutId id="2147483659" r:id="rId6"/>
    <p:sldLayoutId id="2147483660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0"/>
          <p:cNvSpPr txBox="1"/>
          <p:nvPr/>
        </p:nvSpPr>
        <p:spPr>
          <a:xfrm>
            <a:off x="11107708" y="6342504"/>
            <a:ext cx="693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‹N›</a:t>
            </a:fld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967829" y="316611"/>
            <a:ext cx="945746" cy="95661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g1ff85f28969_0_4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146"/>
            <a:ext cx="12192000" cy="684685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g1ff85f28969_0_405"/>
          <p:cNvSpPr txBox="1"/>
          <p:nvPr/>
        </p:nvSpPr>
        <p:spPr>
          <a:xfrm>
            <a:off x="1144261" y="4250857"/>
            <a:ext cx="8610900" cy="2446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it-IT" sz="3300" b="0" i="0" u="none" strike="noStrike" cap="none" dirty="0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WP1 - </a:t>
            </a:r>
            <a:r>
              <a:rPr lang="it-IT" sz="3300" dirty="0" err="1">
                <a:solidFill>
                  <a:srgbClr val="5E777A"/>
                </a:solidFill>
              </a:rPr>
              <a:t>eCREAM</a:t>
            </a:r>
            <a:r>
              <a:rPr lang="it-IT" sz="3300" dirty="0">
                <a:solidFill>
                  <a:srgbClr val="5E777A"/>
                </a:solidFill>
              </a:rPr>
              <a:t> Language Model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endParaRPr lang="it-IT" sz="2000" dirty="0">
              <a:solidFill>
                <a:srgbClr val="5E777A"/>
              </a:solidFill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it-IT" sz="2000" b="0" i="0" u="none" strike="noStrike" cap="none" dirty="0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Bernardo Magnini, Saeed </a:t>
            </a:r>
            <a:r>
              <a:rPr lang="it-IT" sz="2000" b="0" i="0" u="none" strike="noStrike" cap="none" dirty="0" err="1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Farzi</a:t>
            </a:r>
            <a:r>
              <a:rPr lang="it-IT" sz="2000" b="0" i="0" u="none" strike="noStrike" cap="none" dirty="0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, Pietro Ferrazzi, </a:t>
            </a:r>
            <a:r>
              <a:rPr lang="it-IT" sz="2000" b="0" i="0" u="none" strike="noStrike" cap="none" dirty="0" err="1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Soumitra</a:t>
            </a:r>
            <a:r>
              <a:rPr lang="it-IT" sz="2000" b="0" i="0" u="none" strike="noStrike" cap="none" dirty="0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 Gosh, 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it-IT" sz="2000" b="0" i="0" u="none" strike="noStrike" cap="none" dirty="0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Alberto Lavelli, Giulia Mezzanotte, Manuela Speranza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lang="it-IT" sz="2000" b="0" i="0" u="none" strike="noStrike" cap="none" dirty="0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FBK, </a:t>
            </a:r>
            <a:r>
              <a:rPr lang="it-IT" sz="2000" dirty="0">
                <a:solidFill>
                  <a:srgbClr val="5E777A"/>
                </a:solidFill>
              </a:rPr>
              <a:t>T</a:t>
            </a:r>
            <a:r>
              <a:rPr lang="it-IT" sz="2000" b="0" i="0" u="none" strike="noStrike" cap="none" dirty="0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rento, </a:t>
            </a:r>
            <a:r>
              <a:rPr lang="it-IT" sz="2000" b="0" i="0" u="none" strike="noStrike" cap="none" dirty="0" err="1">
                <a:solidFill>
                  <a:srgbClr val="5E777A"/>
                </a:solidFill>
                <a:latin typeface="Arial"/>
                <a:ea typeface="Arial"/>
                <a:cs typeface="Arial"/>
                <a:sym typeface="Arial"/>
              </a:rPr>
              <a:t>Italy</a:t>
            </a:r>
            <a:endParaRPr lang="it-IT" sz="2000" b="0" i="0" u="none" strike="noStrike" cap="none" dirty="0">
              <a:solidFill>
                <a:srgbClr val="5E777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endParaRPr lang="it-IT" sz="2000" dirty="0">
              <a:solidFill>
                <a:srgbClr val="5E777A"/>
              </a:solidFill>
            </a:endParaRPr>
          </a:p>
          <a:p>
            <a:pPr>
              <a:buSzPts val="3300"/>
            </a:pPr>
            <a:r>
              <a:rPr lang="it-IT" sz="2000" dirty="0">
                <a:solidFill>
                  <a:srgbClr val="5E777A"/>
                </a:solidFill>
              </a:rPr>
              <a:t>Royal </a:t>
            </a:r>
            <a:r>
              <a:rPr lang="it-IT" sz="2000" dirty="0" err="1">
                <a:solidFill>
                  <a:srgbClr val="5E777A"/>
                </a:solidFill>
              </a:rPr>
              <a:t>Halloway</a:t>
            </a:r>
            <a:r>
              <a:rPr lang="it-IT" sz="2000" dirty="0">
                <a:solidFill>
                  <a:srgbClr val="5E777A"/>
                </a:solidFill>
              </a:rPr>
              <a:t>, </a:t>
            </a:r>
            <a:r>
              <a:rPr lang="it-IT" sz="2000" dirty="0" err="1">
                <a:solidFill>
                  <a:srgbClr val="5E777A"/>
                </a:solidFill>
              </a:rPr>
              <a:t>September</a:t>
            </a:r>
            <a:r>
              <a:rPr lang="it-IT" sz="2000" dirty="0">
                <a:solidFill>
                  <a:srgbClr val="5E777A"/>
                </a:solidFill>
              </a:rPr>
              <a:t> 9 2024</a:t>
            </a:r>
            <a:endParaRPr lang="it-IT" sz="2000" b="0" i="0" u="none" strike="noStrike" cap="none" dirty="0">
              <a:solidFill>
                <a:srgbClr val="5E777A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2f76725d9d3_0_7"/>
          <p:cNvSpPr txBox="1">
            <a:spLocks noGrp="1"/>
          </p:cNvSpPr>
          <p:nvPr>
            <p:ph type="title"/>
          </p:nvPr>
        </p:nvSpPr>
        <p:spPr>
          <a:xfrm>
            <a:off x="543351" y="365125"/>
            <a:ext cx="9906300" cy="132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Manual revision of projected annotations (i)</a:t>
            </a:r>
            <a:endParaRPr/>
          </a:p>
        </p:txBody>
      </p:sp>
      <p:sp>
        <p:nvSpPr>
          <p:cNvPr id="457" name="Google Shape;457;g2f76725d9d3_0_7"/>
          <p:cNvSpPr txBox="1"/>
          <p:nvPr/>
        </p:nvSpPr>
        <p:spPr>
          <a:xfrm>
            <a:off x="426100" y="1462225"/>
            <a:ext cx="10297500" cy="49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●"/>
            </a:pPr>
            <a:r>
              <a:rPr lang="en-US" sz="2400" b="1" dirty="0">
                <a:latin typeface="Calibri"/>
                <a:ea typeface="Calibri"/>
                <a:cs typeface="Calibri"/>
                <a:sym typeface="Calibri"/>
              </a:rPr>
              <a:t>Native speaker annotator’s requirements</a:t>
            </a: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○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Native speaker of the target language and proficient in English</a:t>
            </a: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○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No need for domain specific competence (still a plus)</a:t>
            </a: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○"/>
            </a:pP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Knowledge of the E3C guidelines not needed (leading annotator present)</a:t>
            </a: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Effort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2 working days (1 day leading annotator and native speaker) + training</a:t>
            </a:r>
          </a:p>
          <a:p>
            <a:pPr marL="457200" lvl="0" indent="-4064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●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Task: </a:t>
            </a:r>
            <a:r>
              <a:rPr lang="en-US" sz="2400" b="1" dirty="0">
                <a:latin typeface="Calibri"/>
                <a:ea typeface="Calibri"/>
                <a:cs typeface="Calibri"/>
                <a:sym typeface="Calibri"/>
              </a:rPr>
              <a:t>Revision</a:t>
            </a:r>
            <a:r>
              <a:rPr lang="en-US" sz="2400" dirty="0">
                <a:latin typeface="Calibri"/>
                <a:ea typeface="Calibri"/>
                <a:cs typeface="Calibri"/>
                <a:sym typeface="Calibri"/>
              </a:rPr>
              <a:t> of clinical entities and pertains-to relations</a:t>
            </a: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○"/>
            </a:pP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Mismatches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the annotator either validates the proposed portion of text or marks a new (correct) one</a:t>
            </a:r>
          </a:p>
          <a:p>
            <a:pPr marL="91440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○"/>
            </a:pP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Missing annotations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the annotator creates the missing annotation as present in English</a:t>
            </a:r>
            <a:endParaRPr lang="en-US" sz="24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040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2f7c0fe26b7_0_6"/>
          <p:cNvSpPr txBox="1">
            <a:spLocks noGrp="1"/>
          </p:cNvSpPr>
          <p:nvPr>
            <p:ph type="title"/>
          </p:nvPr>
        </p:nvSpPr>
        <p:spPr>
          <a:xfrm>
            <a:off x="543339" y="365125"/>
            <a:ext cx="9210300" cy="73501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Manual </a:t>
            </a:r>
            <a:r>
              <a:rPr lang="it-IT" dirty="0" err="1"/>
              <a:t>Revision</a:t>
            </a:r>
            <a:r>
              <a:rPr lang="it-IT" dirty="0"/>
              <a:t>: </a:t>
            </a:r>
            <a:r>
              <a:rPr lang="it-IT" dirty="0" err="1"/>
              <a:t>Statistics</a:t>
            </a:r>
            <a:endParaRPr dirty="0"/>
          </a:p>
        </p:txBody>
      </p:sp>
      <p:graphicFrame>
        <p:nvGraphicFramePr>
          <p:cNvPr id="450" name="Google Shape;450;g2f7c0fe26b7_0_6"/>
          <p:cNvGraphicFramePr/>
          <p:nvPr>
            <p:extLst>
              <p:ext uri="{D42A27DB-BD31-4B8C-83A1-F6EECF244321}">
                <p14:modId xmlns:p14="http://schemas.microsoft.com/office/powerpoint/2010/main" val="2909849725"/>
              </p:ext>
            </p:extLst>
          </p:nvPr>
        </p:nvGraphicFramePr>
        <p:xfrm>
          <a:off x="1863439" y="1221011"/>
          <a:ext cx="7890200" cy="3716060"/>
        </p:xfrm>
        <a:graphic>
          <a:graphicData uri="http://schemas.openxmlformats.org/drawingml/2006/table">
            <a:tbl>
              <a:tblPr>
                <a:noFill/>
                <a:tableStyleId>{9FB931B9-EBFE-4E83-BFAA-742EAD078149}</a:tableStyleId>
              </a:tblPr>
              <a:tblGrid>
                <a:gridCol w="1836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6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6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40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37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1900">
                <a:tc row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E3C, Chatgpt-4, 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Source: English, 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84 Docs</a:t>
                      </a:r>
                    </a:p>
                  </a:txBody>
                  <a:tcPr marL="63500" marR="63500" marT="63500" marB="63500"/>
                </a:tc>
                <a:tc gridSpan="5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noProof="0"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9"/>
                            </a:ext>
                          </a:extLst>
                        </a:rPr>
                        <a:t>E3C Porting: mismatches after automatic projection</a:t>
                      </a:r>
                      <a:endParaRPr lang="en-US" b="1" noProof="0"/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9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Clinical entities mismatches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(actual)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Event  mismatches (actual)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Test results mismatches (actual)</a:t>
                      </a:r>
                    </a:p>
                  </a:txBody>
                  <a:tcPr marL="63500" marR="63500" marT="63500" marB="63500"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noProof="0" dirty="0"/>
                        <a:t>Total actual mismatches found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noProof="0" dirty="0"/>
                        <a:t>Total candidate mismatches checked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9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noProof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Target: </a:t>
                      </a:r>
                      <a:r>
                        <a:rPr lang="en-US" b="1" noProof="0"/>
                        <a:t>Slovak</a:t>
                      </a:r>
                      <a:endParaRPr lang="en-US" noProof="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33</a:t>
                      </a:r>
                    </a:p>
                  </a:txBody>
                  <a:tcPr marL="63500" marR="63500" marT="63500" marB="63500"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38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0</a:t>
                      </a:r>
                    </a:p>
                  </a:txBody>
                  <a:tcPr marL="63500" marR="63500" marT="63500" marB="63500"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71 (14.6%)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noProof="0" dirty="0"/>
                        <a:t>483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7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1"/>
                            </a:ext>
                          </a:extLst>
                        </a:rPr>
                        <a:t>Target: </a:t>
                      </a:r>
                      <a:r>
                        <a:rPr lang="en-US" b="1" noProof="0"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2"/>
                            </a:ext>
                          </a:extLst>
                        </a:rPr>
                        <a:t>Italian</a:t>
                      </a:r>
                      <a:endParaRPr lang="en-US" noProof="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131</a:t>
                      </a:r>
                    </a:p>
                  </a:txBody>
                  <a:tcPr marL="63500" marR="63500" marT="63500" marB="63500"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133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10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274 (44.5%)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noProof="0" dirty="0"/>
                        <a:t>615</a:t>
                      </a:r>
                    </a:p>
                  </a:txBody>
                  <a:tcPr marL="63500" marR="63500" marT="63500" marB="6350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7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Target: </a:t>
                      </a:r>
                      <a:r>
                        <a:rPr lang="en-US" b="1" noProof="0"/>
                        <a:t>Slovenian</a:t>
                      </a:r>
                      <a:endParaRPr lang="en-US" noProof="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---</a:t>
                      </a:r>
                    </a:p>
                  </a:txBody>
                  <a:tcPr marL="63500" marR="63500" marT="63500" marB="63500"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---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---</a:t>
                      </a:r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----</a:t>
                      </a:r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noProof="0" dirty="0"/>
                        <a:t>---</a:t>
                      </a:r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7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Target: </a:t>
                      </a:r>
                      <a:r>
                        <a:rPr lang="en-US" b="1" noProof="0"/>
                        <a:t>Greek</a:t>
                      </a:r>
                      <a:endParaRPr lang="en-US" noProof="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34</a:t>
                      </a:r>
                    </a:p>
                  </a:txBody>
                  <a:tcPr marL="63500" marR="63500" marT="63500" marB="63500"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65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3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102 (13.2%)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noProof="0" dirty="0"/>
                        <a:t>768</a:t>
                      </a: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Target: </a:t>
                      </a:r>
                      <a:r>
                        <a:rPr lang="en-US" b="1" noProof="0"/>
                        <a:t>Polish</a:t>
                      </a:r>
                      <a:endParaRPr lang="en-US" noProof="0"/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 dirty="0"/>
                        <a:t>108</a:t>
                      </a:r>
                    </a:p>
                  </a:txBody>
                  <a:tcPr marL="63500" marR="63500" marT="63500" marB="63500"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92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7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noProof="0"/>
                        <a:t>207 (27.8%)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 noProof="0" dirty="0"/>
                        <a:t>742</a:t>
                      </a: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83ECB4-D59E-46EF-2837-35612DE4A059}"/>
              </a:ext>
            </a:extLst>
          </p:cNvPr>
          <p:cNvSpPr txBox="1"/>
          <p:nvPr/>
        </p:nvSpPr>
        <p:spPr>
          <a:xfrm>
            <a:off x="1570589" y="5186653"/>
            <a:ext cx="9210300" cy="779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en-US" sz="2000" noProof="0">
                <a:latin typeface="Calibri"/>
                <a:ea typeface="Calibri"/>
                <a:cs typeface="Calibri"/>
                <a:sym typeface="Calibri"/>
              </a:rPr>
              <a:t>Candidate mismatches are calculated with the </a:t>
            </a:r>
            <a:r>
              <a:rPr lang="en-US" sz="2000" b="1" noProof="0">
                <a:latin typeface="Calibri"/>
                <a:ea typeface="Calibri"/>
                <a:cs typeface="Calibri"/>
                <a:sym typeface="Calibri"/>
              </a:rPr>
              <a:t>back-translation method </a:t>
            </a:r>
          </a:p>
          <a:p>
            <a:pPr marL="914400" indent="-355600">
              <a:lnSpc>
                <a:spcPct val="115000"/>
              </a:lnSpc>
              <a:buSzPts val="2000"/>
              <a:buFont typeface="Calibri"/>
              <a:buChar char="○"/>
            </a:pPr>
            <a:r>
              <a:rPr lang="en-US" sz="2000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Less than 30% of candidate mismatches are actually corrected during revision</a:t>
            </a:r>
          </a:p>
        </p:txBody>
      </p:sp>
    </p:spTree>
    <p:extLst>
      <p:ext uri="{BB962C8B-B14F-4D97-AF65-F5344CB8AC3E}">
        <p14:creationId xmlns:p14="http://schemas.microsoft.com/office/powerpoint/2010/main" val="3263508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2f76725d9d3_0_40"/>
          <p:cNvSpPr txBox="1">
            <a:spLocks noGrp="1"/>
          </p:cNvSpPr>
          <p:nvPr>
            <p:ph type="title"/>
          </p:nvPr>
        </p:nvSpPr>
        <p:spPr>
          <a:xfrm>
            <a:off x="543351" y="365125"/>
            <a:ext cx="9906300" cy="132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 err="1"/>
              <a:t>Considerations</a:t>
            </a:r>
            <a:r>
              <a:rPr lang="it-IT" dirty="0"/>
              <a:t> after the Manual </a:t>
            </a:r>
            <a:r>
              <a:rPr lang="it-IT" dirty="0" err="1"/>
              <a:t>Revision</a:t>
            </a:r>
            <a:endParaRPr dirty="0"/>
          </a:p>
        </p:txBody>
      </p:sp>
      <p:sp>
        <p:nvSpPr>
          <p:cNvPr id="471" name="Google Shape;471;g2f76725d9d3_0_40"/>
          <p:cNvSpPr txBox="1"/>
          <p:nvPr/>
        </p:nvSpPr>
        <p:spPr>
          <a:xfrm>
            <a:off x="426100" y="1309825"/>
            <a:ext cx="10297500" cy="40780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508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</a:pPr>
            <a:endParaRPr lang="en-US" sz="1000">
              <a:solidFill>
                <a:schemeClr val="dk1"/>
              </a:solidFill>
            </a:endParaRPr>
          </a:p>
          <a:p>
            <a:pPr marL="3937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r>
              <a:rPr lang="en-US" sz="2200" b="1">
                <a:solidFill>
                  <a:schemeClr val="dk1"/>
                </a:solidFill>
              </a:rPr>
              <a:t>Projection problems in Italian </a:t>
            </a:r>
            <a:r>
              <a:rPr lang="en-US" sz="2200">
                <a:solidFill>
                  <a:schemeClr val="dk1"/>
                </a:solidFill>
              </a:rPr>
              <a:t>(high percentage of mismatches) partly due to the different word order (noun-adj vs. adj-noun) and the substitution of noun modifiers ("heart attack") by prep+noun ("attacco di cuore" *"attack of heart")</a:t>
            </a:r>
          </a:p>
          <a:p>
            <a:pPr marL="50800" lvl="5">
              <a:lnSpc>
                <a:spcPct val="115000"/>
              </a:lnSpc>
              <a:buClr>
                <a:schemeClr val="dk1"/>
              </a:buClr>
              <a:buSzPts val="2800"/>
            </a:pPr>
            <a:r>
              <a:rPr lang="en-US" sz="2200">
                <a:solidFill>
                  <a:schemeClr val="dk1"/>
                </a:solidFill>
              </a:rPr>
              <a:t>    </a:t>
            </a:r>
          </a:p>
          <a:p>
            <a:pPr marL="50800" lvl="5">
              <a:lnSpc>
                <a:spcPct val="115000"/>
              </a:lnSpc>
              <a:buClr>
                <a:schemeClr val="dk1"/>
              </a:buClr>
              <a:buSzPts val="2800"/>
            </a:pPr>
            <a:r>
              <a:rPr lang="en-US" sz="2200">
                <a:solidFill>
                  <a:schemeClr val="dk1"/>
                </a:solidFill>
              </a:rPr>
              <a:t>Example: </a:t>
            </a:r>
          </a:p>
          <a:p>
            <a:pPr marL="50800" lvl="5">
              <a:lnSpc>
                <a:spcPct val="115000"/>
              </a:lnSpc>
              <a:buClr>
                <a:schemeClr val="dk1"/>
              </a:buClr>
              <a:buSzPts val="2800"/>
            </a:pPr>
            <a:r>
              <a:rPr lang="en-US" sz="2000">
                <a:solidFill>
                  <a:schemeClr val="dk1"/>
                </a:solidFill>
              </a:rPr>
              <a:t>"calcified masses" is translated as "masse calcificate" in Italian which literally corresponds to *"masses calcified"</a:t>
            </a:r>
          </a:p>
          <a:p>
            <a:pPr marL="508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</a:pPr>
            <a:r>
              <a:rPr lang="en-US" sz="2000">
                <a:solidFill>
                  <a:schemeClr val="dk1"/>
                </a:solidFill>
              </a:rPr>
              <a:t>In this case two distinct clinical entities had been annotated (e.g. "calcified" and "masses") but the Italian projection erroneously resulted in one single entity whose textual span covered both words</a:t>
            </a:r>
          </a:p>
        </p:txBody>
      </p:sp>
    </p:spTree>
    <p:extLst>
      <p:ext uri="{BB962C8B-B14F-4D97-AF65-F5344CB8AC3E}">
        <p14:creationId xmlns:p14="http://schemas.microsoft.com/office/powerpoint/2010/main" val="788420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2f829e60027_0_15"/>
          <p:cNvSpPr txBox="1">
            <a:spLocks noGrp="1"/>
          </p:cNvSpPr>
          <p:nvPr>
            <p:ph type="title"/>
          </p:nvPr>
        </p:nvSpPr>
        <p:spPr>
          <a:xfrm>
            <a:off x="543351" y="288925"/>
            <a:ext cx="9906300" cy="762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 err="1"/>
              <a:t>Projecting</a:t>
            </a:r>
            <a:r>
              <a:rPr lang="it-IT" dirty="0"/>
              <a:t> Clinical </a:t>
            </a:r>
            <a:r>
              <a:rPr lang="it-IT" dirty="0" err="1"/>
              <a:t>Entities</a:t>
            </a:r>
            <a:r>
              <a:rPr lang="it-IT" dirty="0"/>
              <a:t>: </a:t>
            </a:r>
            <a:r>
              <a:rPr lang="it-IT" dirty="0" err="1"/>
              <a:t>Statistics</a:t>
            </a:r>
            <a:endParaRPr dirty="0"/>
          </a:p>
        </p:txBody>
      </p:sp>
      <p:graphicFrame>
        <p:nvGraphicFramePr>
          <p:cNvPr id="371" name="Google Shape;371;g2f829e60027_0_15"/>
          <p:cNvGraphicFramePr/>
          <p:nvPr>
            <p:extLst>
              <p:ext uri="{D42A27DB-BD31-4B8C-83A1-F6EECF244321}">
                <p14:modId xmlns:p14="http://schemas.microsoft.com/office/powerpoint/2010/main" val="2210363685"/>
              </p:ext>
            </p:extLst>
          </p:nvPr>
        </p:nvGraphicFramePr>
        <p:xfrm>
          <a:off x="5241747" y="1266113"/>
          <a:ext cx="6713825" cy="5118500"/>
        </p:xfrm>
        <a:graphic>
          <a:graphicData uri="http://schemas.openxmlformats.org/drawingml/2006/table">
            <a:tbl>
              <a:tblPr>
                <a:noFill/>
                <a:tableStyleId>{2730CCDD-2048-4D39-B11C-87E73EC75983}</a:tableStyleId>
              </a:tblPr>
              <a:tblGrid>
                <a:gridCol w="1479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8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9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5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1600"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b="1" dirty="0"/>
                        <a:t>Language</a:t>
                      </a:r>
                      <a:endParaRPr sz="1600" b="1" dirty="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b="1"/>
                        <a:t>Version</a:t>
                      </a:r>
                      <a:endParaRPr sz="1600" b="1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b="1"/>
                        <a:t>Train Set </a:t>
                      </a:r>
                      <a:endParaRPr sz="1600" b="1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b="1"/>
                        <a:t>Test set</a:t>
                      </a:r>
                      <a:endParaRPr sz="1600" b="1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9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dirty="0"/>
                        <a:t>#doc</a:t>
                      </a:r>
                      <a:endParaRPr sz="1600" dirty="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#entities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#doc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#entities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0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b="1"/>
                        <a:t>English</a:t>
                      </a:r>
                      <a:endParaRPr sz="1600" b="1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Source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36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437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48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516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00"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b="1"/>
                        <a:t>Italian</a:t>
                      </a:r>
                      <a:endParaRPr sz="1600" b="1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dirty="0" err="1"/>
                        <a:t>Unrevised</a:t>
                      </a:r>
                      <a:endParaRPr sz="1600" dirty="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dirty="0">
                          <a:solidFill>
                            <a:schemeClr val="dk1"/>
                          </a:solidFill>
                        </a:rPr>
                        <a:t>36</a:t>
                      </a:r>
                      <a:endParaRPr sz="1600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512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48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644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Revised 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dirty="0">
                          <a:solidFill>
                            <a:schemeClr val="dk1"/>
                          </a:solidFill>
                        </a:rPr>
                        <a:t>36</a:t>
                      </a:r>
                      <a:endParaRPr sz="1600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541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48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661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00"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b="1"/>
                        <a:t>Slovenian</a:t>
                      </a:r>
                      <a:endParaRPr sz="1600" b="1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Unrevised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36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542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48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667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Revised 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36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546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48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677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000"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b="1" dirty="0" err="1"/>
                        <a:t>Slovak</a:t>
                      </a:r>
                      <a:endParaRPr sz="1600" b="1" dirty="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Unrevised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36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544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48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673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Revised 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36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549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48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676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3000"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b="1"/>
                        <a:t>Greek</a:t>
                      </a:r>
                      <a:endParaRPr sz="1600" b="1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Unrevised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36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540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48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672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3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Revised 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36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548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48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677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3000"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b="1"/>
                        <a:t>Polish</a:t>
                      </a:r>
                      <a:endParaRPr sz="1600" b="1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Unrevised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36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543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48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668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3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Revised 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36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/>
                        <a:t>545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48</a:t>
                      </a:r>
                      <a:endParaRPr sz="160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it-IT" sz="1600" dirty="0"/>
                        <a:t>677</a:t>
                      </a:r>
                      <a:endParaRPr sz="1600" dirty="0"/>
                    </a:p>
                  </a:txBody>
                  <a:tcPr marL="91425" marR="91425" marT="54000" marB="54000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D21A5702-26AA-011A-9460-F24857A1E6A7}"/>
              </a:ext>
            </a:extLst>
          </p:cNvPr>
          <p:cNvSpPr txBox="1"/>
          <p:nvPr/>
        </p:nvSpPr>
        <p:spPr>
          <a:xfrm>
            <a:off x="407834" y="2048342"/>
            <a:ext cx="4457677" cy="1841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en-US" sz="2000" noProof="0">
                <a:latin typeface="Calibri"/>
                <a:ea typeface="Calibri"/>
                <a:cs typeface="Calibri"/>
                <a:sym typeface="Calibri"/>
              </a:rPr>
              <a:t>More clinical entities than in the English source are automatically projected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en-US" sz="2000" noProof="0" dirty="0">
                <a:latin typeface="Calibri"/>
                <a:ea typeface="Calibri"/>
                <a:cs typeface="Calibri"/>
                <a:sym typeface="Calibri"/>
              </a:rPr>
              <a:t>Further entities are added during manual revision</a:t>
            </a:r>
          </a:p>
        </p:txBody>
      </p:sp>
    </p:spTree>
    <p:extLst>
      <p:ext uri="{BB962C8B-B14F-4D97-AF65-F5344CB8AC3E}">
        <p14:creationId xmlns:p14="http://schemas.microsoft.com/office/powerpoint/2010/main" val="237614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5" name="Google Shape;485;g2f6f87cb41d_0_0"/>
          <p:cNvGraphicFramePr/>
          <p:nvPr>
            <p:extLst>
              <p:ext uri="{D42A27DB-BD31-4B8C-83A1-F6EECF244321}">
                <p14:modId xmlns:p14="http://schemas.microsoft.com/office/powerpoint/2010/main" val="3259451724"/>
              </p:ext>
            </p:extLst>
          </p:nvPr>
        </p:nvGraphicFramePr>
        <p:xfrm>
          <a:off x="5496501" y="1051625"/>
          <a:ext cx="6570133" cy="5538100"/>
        </p:xfrm>
        <a:graphic>
          <a:graphicData uri="http://schemas.openxmlformats.org/drawingml/2006/table">
            <a:tbl>
              <a:tblPr>
                <a:noFill/>
                <a:tableStyleId>{2730CCDD-2048-4D39-B11C-87E73EC75983}</a:tableStyleId>
              </a:tblPr>
              <a:tblGrid>
                <a:gridCol w="1149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6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9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6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72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00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1600">
                <a:tc rowSpan="2"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25" marR="91425" marT="91425" marB="91425" anchor="ctr"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/>
                        <a:t>Train Set </a:t>
                      </a:r>
                      <a:endParaRPr sz="1600" b="1"/>
                    </a:p>
                  </a:txBody>
                  <a:tcPr marL="91425" marR="91425" marT="91425" marB="91425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/>
                        <a:t>Test set</a:t>
                      </a:r>
                      <a:endParaRPr sz="1600" b="1"/>
                    </a:p>
                  </a:txBody>
                  <a:tcPr marL="91425" marR="91425" marT="91425" marB="91425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9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#doc</a:t>
                      </a:r>
                      <a:endParaRPr sz="16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#relations</a:t>
                      </a:r>
                      <a:endParaRPr sz="16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#doc</a:t>
                      </a:r>
                      <a:endParaRPr sz="160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#relations</a:t>
                      </a:r>
                      <a:endParaRPr sz="1600"/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000">
                <a:tc rowSpan="2"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/>
                        <a:t>English</a:t>
                      </a:r>
                      <a:endParaRPr sz="1600" b="1"/>
                    </a:p>
                  </a:txBody>
                  <a:tcPr marL="91425" marR="91425" marT="91425" marB="91425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Unrevised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331</a:t>
                      </a:r>
                      <a:endParaRPr sz="1600"/>
                    </a:p>
                  </a:txBody>
                  <a:tcPr marL="91425" marR="91425" marT="91425" marB="91425" anchor="ctr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385</a:t>
                      </a:r>
                      <a:endParaRPr sz="1600"/>
                    </a:p>
                  </a:txBody>
                  <a:tcPr marL="91425" marR="91425" marT="91425" marB="91425" anchor="ctr"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Revised </a:t>
                      </a:r>
                      <a:endParaRPr sz="1600"/>
                    </a:p>
                  </a:txBody>
                  <a:tcPr marL="91425" marR="91425" marT="91425" marB="91425" anchor="ctr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331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385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00">
                <a:tc rowSpan="2"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/>
                        <a:t>Italian</a:t>
                      </a:r>
                      <a:endParaRPr sz="1600" b="1"/>
                    </a:p>
                  </a:txBody>
                  <a:tcPr marL="91425" marR="91425" marT="91425" marB="91425" anchor="ctr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Unrevised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264</a:t>
                      </a:r>
                      <a:endParaRPr sz="1600"/>
                    </a:p>
                  </a:txBody>
                  <a:tcPr marL="91425" marR="91425" marT="91425" marB="91425" anchor="ctr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279</a:t>
                      </a:r>
                      <a:endParaRPr sz="1600"/>
                    </a:p>
                  </a:txBody>
                  <a:tcPr marL="91425" marR="91425" marT="91425" marB="91425" anchor="ctr"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FCE5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Revised 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332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385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FCE5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000">
                <a:tc rowSpan="2"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dirty="0" err="1"/>
                        <a:t>Slovenian</a:t>
                      </a:r>
                      <a:endParaRPr sz="1600" b="1" dirty="0"/>
                    </a:p>
                  </a:txBody>
                  <a:tcPr marL="91425" marR="91425" marT="91425" marB="91425" anchor="ctr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Unrevised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41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solidFill>
                            <a:srgbClr val="000000"/>
                          </a:solidFill>
                        </a:rPr>
                        <a:t>305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solidFill>
                            <a:srgbClr val="000000"/>
                          </a:solidFill>
                        </a:rPr>
                        <a:t>342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Revised 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333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383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000">
                <a:tc rowSpan="2"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/>
                        <a:t>Slovak</a:t>
                      </a:r>
                      <a:endParaRPr sz="1600" b="1"/>
                    </a:p>
                  </a:txBody>
                  <a:tcPr marL="91425" marR="91425" marT="91425" marB="91425" anchor="ctr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Unrevised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323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374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3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Revised 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331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385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3000">
                <a:tc rowSpan="2"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/>
                        <a:t>Greek</a:t>
                      </a:r>
                      <a:endParaRPr sz="1600" b="1"/>
                    </a:p>
                  </a:txBody>
                  <a:tcPr marL="91425" marR="91425" marT="91425" marB="91425" anchor="ctr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Unrevised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41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293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355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3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Revised 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41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316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D9D2E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385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D9D2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3000">
                <a:tc rowSpan="2"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/>
                        <a:t>Polish</a:t>
                      </a:r>
                      <a:endParaRPr sz="1600" b="1"/>
                    </a:p>
                  </a:txBody>
                  <a:tcPr marL="91425" marR="91425" marT="91425" marB="91425" anchor="ctr"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Unrevised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315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377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EEFF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83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Revised 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331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42</a:t>
                      </a:r>
                      <a:endParaRPr sz="1600"/>
                    </a:p>
                  </a:txBody>
                  <a:tcPr marL="91425" marR="91425" marT="91425" marB="91425" anchor="ctr">
                    <a:solidFill>
                      <a:srgbClr val="EEFF4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dirty="0"/>
                        <a:t>385</a:t>
                      </a:r>
                      <a:endParaRPr sz="1600" dirty="0"/>
                    </a:p>
                  </a:txBody>
                  <a:tcPr marL="91425" marR="91425" marT="91425" marB="91425" anchor="ctr">
                    <a:solidFill>
                      <a:srgbClr val="EEFF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Google Shape;370;g2f829e60027_0_15">
            <a:extLst>
              <a:ext uri="{FF2B5EF4-FFF2-40B4-BE49-F238E27FC236}">
                <a16:creationId xmlns:a16="http://schemas.microsoft.com/office/drawing/2014/main" id="{2E0CE021-64D8-2E01-699C-705BD84C77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43351" y="288925"/>
            <a:ext cx="9906300" cy="762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 err="1"/>
              <a:t>Projecting</a:t>
            </a:r>
            <a:r>
              <a:rPr lang="it-IT" dirty="0"/>
              <a:t> Relations: </a:t>
            </a:r>
            <a:r>
              <a:rPr lang="it-IT" dirty="0" err="1"/>
              <a:t>Statistics</a:t>
            </a:r>
            <a:endParaRPr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A44124B-01CA-B0DD-143B-0201979F9747}"/>
              </a:ext>
            </a:extLst>
          </p:cNvPr>
          <p:cNvSpPr txBox="1"/>
          <p:nvPr/>
        </p:nvSpPr>
        <p:spPr>
          <a:xfrm>
            <a:off x="407834" y="2048342"/>
            <a:ext cx="4457677" cy="1841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en-US" sz="2000" noProof="0">
                <a:latin typeface="Calibri"/>
                <a:ea typeface="Calibri"/>
                <a:cs typeface="Calibri"/>
                <a:sym typeface="Calibri"/>
              </a:rPr>
              <a:t>Less relations than in the English source are automatically projected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r>
              <a:rPr lang="en-US" sz="2000" noProof="0" dirty="0">
                <a:latin typeface="Calibri"/>
                <a:ea typeface="Calibri"/>
                <a:cs typeface="Calibri"/>
                <a:sym typeface="Calibri"/>
              </a:rPr>
              <a:t>Further relations are added during manual revision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●"/>
            </a:pPr>
            <a:endParaRPr lang="en-US" sz="2000" noProof="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F03E0D9-281E-6452-4BF3-6E5019F29A8F}"/>
              </a:ext>
            </a:extLst>
          </p:cNvPr>
          <p:cNvSpPr txBox="1"/>
          <p:nvPr/>
        </p:nvSpPr>
        <p:spPr>
          <a:xfrm>
            <a:off x="407833" y="3889615"/>
            <a:ext cx="4457677" cy="20453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16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it-IT" sz="2800" dirty="0">
                <a:latin typeface="Calibri"/>
                <a:ea typeface="Calibri"/>
                <a:cs typeface="Calibri"/>
                <a:sym typeface="Calibri"/>
              </a:rPr>
              <a:t>THANKS TO ALL CLINICAL PARTNERS FOR THEIR COLLABORATION (DURING SUMMER)!</a:t>
            </a:r>
          </a:p>
        </p:txBody>
      </p:sp>
    </p:spTree>
    <p:extLst>
      <p:ext uri="{BB962C8B-B14F-4D97-AF65-F5344CB8AC3E}">
        <p14:creationId xmlns:p14="http://schemas.microsoft.com/office/powerpoint/2010/main" val="1316777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e0afe2b3ed_2_47"/>
          <p:cNvSpPr txBox="1">
            <a:spLocks noGrp="1"/>
          </p:cNvSpPr>
          <p:nvPr>
            <p:ph type="title"/>
          </p:nvPr>
        </p:nvSpPr>
        <p:spPr>
          <a:xfrm>
            <a:off x="1366672" y="2579767"/>
            <a:ext cx="9210300" cy="1120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en-US" noProof="0"/>
              <a:t>Experiments on </a:t>
            </a:r>
            <a:r>
              <a:rPr lang="en-US" noProof="0" dirty="0" err="1"/>
              <a:t>eCREAM</a:t>
            </a:r>
            <a:r>
              <a:rPr lang="en-US" noProof="0" dirty="0"/>
              <a:t> Languages</a:t>
            </a:r>
            <a:endParaRPr lang="en-US" i="1" noProof="0" dirty="0"/>
          </a:p>
        </p:txBody>
      </p:sp>
    </p:spTree>
    <p:extLst>
      <p:ext uri="{BB962C8B-B14F-4D97-AF65-F5344CB8AC3E}">
        <p14:creationId xmlns:p14="http://schemas.microsoft.com/office/powerpoint/2010/main" val="2900795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g2e165c1ccee_7_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91110" y="1806222"/>
            <a:ext cx="5700889" cy="3455153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g2e165c1ccee_7_10"/>
          <p:cNvSpPr txBox="1">
            <a:spLocks noGrp="1"/>
          </p:cNvSpPr>
          <p:nvPr>
            <p:ph type="title"/>
          </p:nvPr>
        </p:nvSpPr>
        <p:spPr>
          <a:xfrm>
            <a:off x="543350" y="365125"/>
            <a:ext cx="9765600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/>
              <a:t>Experiments with NLP models </a:t>
            </a:r>
            <a:endParaRPr/>
          </a:p>
        </p:txBody>
      </p:sp>
      <p:sp>
        <p:nvSpPr>
          <p:cNvPr id="332" name="Google Shape;332;g2e165c1ccee_7_10"/>
          <p:cNvSpPr txBox="1"/>
          <p:nvPr/>
        </p:nvSpPr>
        <p:spPr>
          <a:xfrm>
            <a:off x="592850" y="1457250"/>
            <a:ext cx="5700888" cy="4785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US" sz="2000" b="1" i="0" u="none" strike="noStrike" cap="none" noProof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Selected Models</a:t>
            </a:r>
            <a:r>
              <a:rPr lang="en-US" sz="2000" b="0" i="0" u="none" strike="noStrike" cap="none" noProof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○"/>
            </a:pPr>
            <a:r>
              <a:rPr lang="en-US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Med</a:t>
            </a:r>
            <a:r>
              <a:rPr lang="en-US" sz="2000" b="1" noProof="0" dirty="0"/>
              <a:t>_</a:t>
            </a:r>
            <a:r>
              <a:rPr lang="en-US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mT5</a:t>
            </a:r>
            <a:r>
              <a:rPr lang="en-US" sz="2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1B, pre-trained on medical data (Italian, English, Spanish, French)</a:t>
            </a:r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○"/>
            </a:pPr>
            <a:r>
              <a:rPr lang="en-US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Llama</a:t>
            </a:r>
            <a:r>
              <a:rPr lang="en-US" sz="2000" b="1" noProof="0" dirty="0"/>
              <a:t>-</a:t>
            </a:r>
            <a:r>
              <a:rPr lang="en-US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 8B</a:t>
            </a:r>
            <a:endParaRPr lang="en-US" sz="2000" b="1" noProof="0" dirty="0"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US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Tasks</a:t>
            </a:r>
            <a:endParaRPr lang="en-US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○"/>
            </a:pPr>
            <a:r>
              <a:rPr lang="en-US" sz="2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entity detection</a:t>
            </a:r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○"/>
            </a:pPr>
            <a:r>
              <a:rPr lang="en-US" sz="2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test-result relation detection</a:t>
            </a:r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US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Dataset</a:t>
            </a:r>
            <a:endParaRPr lang="en-US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○"/>
            </a:pPr>
            <a:r>
              <a:rPr lang="en-US" sz="2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E3C dataset, extended to </a:t>
            </a:r>
            <a:r>
              <a:rPr lang="en-US" sz="2000" b="0" i="0" u="none" strike="noStrike" cap="none" noProof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eCREAM</a:t>
            </a:r>
            <a:r>
              <a:rPr lang="en-US" sz="2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languages</a:t>
            </a:r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US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Goal</a:t>
            </a:r>
            <a:r>
              <a:rPr lang="en-US" sz="2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○"/>
            </a:pPr>
            <a:r>
              <a:rPr lang="en-US" sz="2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Toward a single model for all </a:t>
            </a:r>
            <a:r>
              <a:rPr lang="en-US" sz="2000" b="0" i="0" u="none" strike="noStrike" cap="none" noProof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eCREAM</a:t>
            </a:r>
            <a:r>
              <a:rPr lang="en-US" sz="20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languages</a:t>
            </a:r>
          </a:p>
        </p:txBody>
      </p:sp>
    </p:spTree>
    <p:extLst>
      <p:ext uri="{BB962C8B-B14F-4D97-AF65-F5344CB8AC3E}">
        <p14:creationId xmlns:p14="http://schemas.microsoft.com/office/powerpoint/2010/main" val="3999267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338;g1ff85f28969_0_1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0300" y="1209775"/>
            <a:ext cx="9902301" cy="5343426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g1ff85f28969_0_157"/>
          <p:cNvSpPr txBox="1">
            <a:spLocks noGrp="1"/>
          </p:cNvSpPr>
          <p:nvPr>
            <p:ph type="title"/>
          </p:nvPr>
        </p:nvSpPr>
        <p:spPr>
          <a:xfrm>
            <a:off x="530050" y="391775"/>
            <a:ext cx="9765600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sz="3600">
                <a:solidFill>
                  <a:srgbClr val="FF6666"/>
                </a:solidFill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"/>
                  </a:ext>
                </a:extLst>
              </a:rPr>
              <a:t>Experimenting with </a:t>
            </a:r>
            <a:r>
              <a:rPr lang="it-IT" sz="3600">
                <a:solidFill>
                  <a:srgbClr val="FF6666"/>
                </a:solidFill>
              </a:rPr>
              <a:t>LLMs </a:t>
            </a:r>
            <a:endParaRPr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827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e0afe2b3ed_2_47"/>
          <p:cNvSpPr txBox="1">
            <a:spLocks noGrp="1"/>
          </p:cNvSpPr>
          <p:nvPr>
            <p:ph type="title"/>
          </p:nvPr>
        </p:nvSpPr>
        <p:spPr>
          <a:xfrm>
            <a:off x="1490850" y="2308833"/>
            <a:ext cx="9210300" cy="1777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en-US" noProof="0"/>
              <a:t>Question 2</a:t>
            </a:r>
            <a:br>
              <a:rPr lang="en-US" noProof="0"/>
            </a:br>
            <a:r>
              <a:rPr lang="en-US" noProof="0"/>
              <a:t> </a:t>
            </a:r>
            <a:br>
              <a:rPr lang="en-US" noProof="0"/>
            </a:br>
            <a:r>
              <a:rPr lang="en-US" i="1" noProof="0"/>
              <a:t>Is manual revision necessary?</a:t>
            </a:r>
          </a:p>
        </p:txBody>
      </p:sp>
    </p:spTree>
    <p:extLst>
      <p:ext uri="{BB962C8B-B14F-4D97-AF65-F5344CB8AC3E}">
        <p14:creationId xmlns:p14="http://schemas.microsoft.com/office/powerpoint/2010/main" val="2902967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2fbd7c8c72c_0_7"/>
          <p:cNvSpPr txBox="1">
            <a:spLocks noGrp="1"/>
          </p:cNvSpPr>
          <p:nvPr>
            <p:ph type="title"/>
          </p:nvPr>
        </p:nvSpPr>
        <p:spPr>
          <a:xfrm>
            <a:off x="238550" y="212725"/>
            <a:ext cx="11446500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sz="3300" b="1" dirty="0"/>
              <a:t>Clinical </a:t>
            </a:r>
            <a:r>
              <a:rPr lang="it-IT" sz="3300" b="1" dirty="0" err="1"/>
              <a:t>entities</a:t>
            </a:r>
            <a:r>
              <a:rPr lang="it-IT" sz="3300" dirty="0"/>
              <a:t>: </a:t>
            </a:r>
            <a:r>
              <a:rPr lang="it-IT" sz="3300" dirty="0" err="1"/>
              <a:t>Unrevised</a:t>
            </a:r>
            <a:r>
              <a:rPr lang="it-IT" sz="3300" dirty="0"/>
              <a:t> vs </a:t>
            </a:r>
            <a:r>
              <a:rPr lang="it-IT" sz="3300" dirty="0" err="1"/>
              <a:t>Revised</a:t>
            </a:r>
            <a:endParaRPr sz="3300" dirty="0"/>
          </a:p>
        </p:txBody>
      </p:sp>
      <p:graphicFrame>
        <p:nvGraphicFramePr>
          <p:cNvPr id="378" name="Google Shape;378;g2fbd7c8c72c_0_7"/>
          <p:cNvGraphicFramePr/>
          <p:nvPr>
            <p:extLst>
              <p:ext uri="{D42A27DB-BD31-4B8C-83A1-F6EECF244321}">
                <p14:modId xmlns:p14="http://schemas.microsoft.com/office/powerpoint/2010/main" val="2124298000"/>
              </p:ext>
            </p:extLst>
          </p:nvPr>
        </p:nvGraphicFramePr>
        <p:xfrm>
          <a:off x="1683522" y="1240794"/>
          <a:ext cx="8353050" cy="4437767"/>
        </p:xfrm>
        <a:graphic>
          <a:graphicData uri="http://schemas.openxmlformats.org/drawingml/2006/table">
            <a:tbl>
              <a:tblPr>
                <a:noFill/>
                <a:tableStyleId>{D39845DD-0040-46A7-9CCA-5B4274AA42AE}</a:tableStyleId>
              </a:tblPr>
              <a:tblGrid>
                <a:gridCol w="1558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3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5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6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29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99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81775">
                <a:tc gridSpan="9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 dirty="0">
                          <a:solidFill>
                            <a:srgbClr val="222222"/>
                          </a:solidFill>
                        </a:rPr>
                        <a:t>E3C</a:t>
                      </a:r>
                      <a:r>
                        <a:rPr lang="it-IT" sz="1800" dirty="0">
                          <a:solidFill>
                            <a:srgbClr val="222222"/>
                          </a:solidFill>
                        </a:rPr>
                        <a:t> Model: </a:t>
                      </a:r>
                      <a:r>
                        <a:rPr lang="it-IT" sz="1800" b="1" dirty="0">
                          <a:solidFill>
                            <a:srgbClr val="222222"/>
                          </a:solidFill>
                        </a:rPr>
                        <a:t>MedMT5</a:t>
                      </a:r>
                      <a:endParaRPr sz="1800" dirty="0">
                        <a:solidFill>
                          <a:srgbClr val="222222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1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Dataset →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/>
                        <a:t>Unrevised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Revised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Languages ↓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Epoch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P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R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F1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Epoch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P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R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F1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1"/>
                        <a:t>Greek</a:t>
                      </a:r>
                      <a:endParaRPr sz="16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9"/>
                            </a:ext>
                          </a:extLst>
                        </a:rPr>
                        <a:t>20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54.74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0"/>
                            </a:ext>
                          </a:extLst>
                        </a:rPr>
                        <a:t>44.</a:t>
                      </a:r>
                      <a:r>
                        <a:rPr lang="it-IT" sz="1600"/>
                        <a:t>49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1"/>
                            </a:ext>
                          </a:extLst>
                        </a:rPr>
                        <a:t>49</a:t>
                      </a:r>
                      <a:r>
                        <a:rPr lang="it-IT" sz="1600"/>
                        <a:t>.10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58.21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46.09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dirty="0"/>
                        <a:t>51.44</a:t>
                      </a:r>
                      <a:endParaRPr sz="16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1"/>
                        <a:t>Polish</a:t>
                      </a:r>
                      <a:endParaRPr sz="16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16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52.32</a:t>
                      </a:r>
                      <a:endParaRPr sz="16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48.88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50.54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18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54.42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53.62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dirty="0"/>
                        <a:t>54.02</a:t>
                      </a:r>
                      <a:endParaRPr sz="16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1"/>
                        <a:t>Slovak</a:t>
                      </a:r>
                      <a:endParaRPr sz="16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19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55.20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51.26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53.16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20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52.38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53.70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dirty="0"/>
                        <a:t>53.03</a:t>
                      </a:r>
                      <a:endParaRPr sz="1600" b="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1"/>
                        <a:t>Slovenian</a:t>
                      </a:r>
                      <a:endParaRPr sz="16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20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53.94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53.37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53.65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25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55.56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53.91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dirty="0"/>
                        <a:t>54.72</a:t>
                      </a:r>
                      <a:endParaRPr sz="16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1"/>
                        <a:t>Italian</a:t>
                      </a:r>
                      <a:endParaRPr sz="16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23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62.52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57.56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59.94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28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56.44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66.72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dirty="0"/>
                        <a:t>61.15</a:t>
                      </a:r>
                      <a:endParaRPr sz="16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01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/>
                        <a:t>English</a:t>
                      </a:r>
                      <a:endParaRPr sz="1600" b="1"/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(Source)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dirty="0"/>
                        <a:t>MedMT5</a:t>
                      </a:r>
                      <a:r>
                        <a:rPr lang="it-IT" sz="1600" dirty="0"/>
                        <a:t> - </a:t>
                      </a:r>
                      <a:r>
                        <a:rPr lang="it-IT" sz="1600" dirty="0" err="1"/>
                        <a:t>P</a:t>
                      </a:r>
                      <a:r>
                        <a:rPr lang="it-IT" sz="1600" dirty="0"/>
                        <a:t>: 54.50 | </a:t>
                      </a:r>
                      <a:r>
                        <a:rPr lang="it-IT" sz="1600" dirty="0" err="1"/>
                        <a:t>R</a:t>
                      </a:r>
                      <a:r>
                        <a:rPr lang="it-IT" sz="1600" dirty="0"/>
                        <a:t>: 65.70 | F1: 60.05</a:t>
                      </a:r>
                      <a:endParaRPr sz="16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5ABD14C6-798B-8AF1-24DB-C7DB347DD545}"/>
              </a:ext>
            </a:extLst>
          </p:cNvPr>
          <p:cNvSpPr txBox="1"/>
          <p:nvPr/>
        </p:nvSpPr>
        <p:spPr>
          <a:xfrm>
            <a:off x="1532741" y="5940428"/>
            <a:ext cx="9440059" cy="425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16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lang="en-US" sz="2000" noProof="0" dirty="0" err="1">
                <a:latin typeface="Calibri"/>
                <a:ea typeface="Calibri"/>
                <a:cs typeface="Calibri"/>
                <a:sym typeface="Calibri"/>
              </a:rPr>
              <a:t>anual</a:t>
            </a:r>
            <a:r>
              <a:rPr lang="en-US" sz="2000" noProof="0" dirty="0">
                <a:latin typeface="Calibri"/>
                <a:ea typeface="Calibri"/>
                <a:cs typeface="Calibri"/>
                <a:sym typeface="Calibri"/>
              </a:rPr>
              <a:t> revision brings significant improvement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e15a972d97_4_7"/>
          <p:cNvSpPr txBox="1">
            <a:spLocks noGrp="1"/>
          </p:cNvSpPr>
          <p:nvPr>
            <p:ph type="title"/>
          </p:nvPr>
        </p:nvSpPr>
        <p:spPr>
          <a:xfrm>
            <a:off x="1115455" y="299791"/>
            <a:ext cx="87621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 dirty="0" err="1"/>
              <a:t>Outline</a:t>
            </a:r>
            <a:endParaRPr dirty="0"/>
          </a:p>
        </p:txBody>
      </p:sp>
      <p:sp>
        <p:nvSpPr>
          <p:cNvPr id="2" name="Google Shape;294;g2ddcf44ed2d_0_17">
            <a:extLst>
              <a:ext uri="{FF2B5EF4-FFF2-40B4-BE49-F238E27FC236}">
                <a16:creationId xmlns:a16="http://schemas.microsoft.com/office/drawing/2014/main" id="{F628672C-7165-9778-85A9-93F40F251DE1}"/>
              </a:ext>
            </a:extLst>
          </p:cNvPr>
          <p:cNvSpPr txBox="1"/>
          <p:nvPr/>
        </p:nvSpPr>
        <p:spPr>
          <a:xfrm>
            <a:off x="712299" y="1654150"/>
            <a:ext cx="9865389" cy="40918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en-US" sz="2000" b="0" i="0" u="none" strike="noStrike" cap="none" noProof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" marR="0" lvl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US" sz="2800" noProof="0" dirty="0"/>
              <a:t>Focus on </a:t>
            </a:r>
            <a:r>
              <a:rPr lang="en-US" sz="2800" b="1" noProof="0" dirty="0" err="1"/>
              <a:t>multilinguality</a:t>
            </a:r>
            <a:r>
              <a:rPr lang="en-US" sz="2800" noProof="0" dirty="0"/>
              <a:t> in </a:t>
            </a:r>
            <a:r>
              <a:rPr lang="en-US" sz="2800" noProof="0" dirty="0" err="1"/>
              <a:t>eCREAM</a:t>
            </a:r>
            <a:endParaRPr lang="en-US" sz="2800" noProof="0" dirty="0"/>
          </a:p>
          <a:p>
            <a:pPr marL="25400" marR="0" lvl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endParaRPr lang="en-US" sz="2800" noProof="0" dirty="0"/>
          </a:p>
          <a:p>
            <a:pPr marL="25400" marR="0" lvl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en-US" sz="2800" noProof="0" dirty="0"/>
              <a:t>Two core research questions:</a:t>
            </a:r>
          </a:p>
          <a:p>
            <a:pPr marL="342900" lvl="3" indent="-317500">
              <a:lnSpc>
                <a:spcPct val="90000"/>
              </a:lnSpc>
              <a:spcBef>
                <a:spcPts val="600"/>
              </a:spcBef>
              <a:buSzPts val="2400"/>
              <a:buFont typeface="Calibri"/>
              <a:buChar char="●"/>
            </a:pPr>
            <a:r>
              <a:rPr lang="en-US" sz="2800" noProof="0" dirty="0"/>
              <a:t>Can we semi-automatically «project» dataset annotations from English to the other </a:t>
            </a:r>
            <a:r>
              <a:rPr lang="en-US" sz="2800" noProof="0" dirty="0" err="1"/>
              <a:t>eCREAM</a:t>
            </a:r>
            <a:r>
              <a:rPr lang="en-US" sz="2800" noProof="0" dirty="0"/>
              <a:t> languages?</a:t>
            </a:r>
          </a:p>
          <a:p>
            <a:pPr marL="25400" lvl="2">
              <a:lnSpc>
                <a:spcPct val="90000"/>
              </a:lnSpc>
              <a:spcBef>
                <a:spcPts val="600"/>
              </a:spcBef>
              <a:buSzPts val="2400"/>
            </a:pPr>
            <a:endParaRPr lang="en-US" sz="2800" noProof="0" dirty="0"/>
          </a:p>
          <a:p>
            <a:pPr marL="342900" lvl="2" indent="-317500">
              <a:lnSpc>
                <a:spcPct val="90000"/>
              </a:lnSpc>
              <a:spcBef>
                <a:spcPts val="600"/>
              </a:spcBef>
              <a:buSzPts val="2400"/>
              <a:buFont typeface="Calibri"/>
              <a:buChar char="●"/>
            </a:pPr>
            <a:r>
              <a:rPr lang="en-US" sz="2800" noProof="0" dirty="0"/>
              <a:t>Would a single, «all language» model be effective?</a:t>
            </a:r>
            <a:endParaRPr lang="en-US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en-US" sz="2000" b="1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en-US" sz="2000" b="1" noProof="0"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en-US" sz="2000" b="1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2fad08a462d_0_0"/>
          <p:cNvSpPr txBox="1">
            <a:spLocks noGrp="1"/>
          </p:cNvSpPr>
          <p:nvPr>
            <p:ph type="title"/>
          </p:nvPr>
        </p:nvSpPr>
        <p:spPr>
          <a:xfrm>
            <a:off x="238550" y="60325"/>
            <a:ext cx="11446500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sz="3300" b="1" dirty="0"/>
              <a:t>Relation </a:t>
            </a:r>
            <a:r>
              <a:rPr lang="it-IT" sz="3300" b="1" dirty="0" err="1"/>
              <a:t>Extraction</a:t>
            </a:r>
            <a:r>
              <a:rPr lang="it-IT" sz="3300" dirty="0"/>
              <a:t>: </a:t>
            </a:r>
            <a:r>
              <a:rPr lang="it-IT" sz="3300" dirty="0" err="1"/>
              <a:t>unrevised</a:t>
            </a:r>
            <a:r>
              <a:rPr lang="it-IT" sz="3300" dirty="0"/>
              <a:t> vs </a:t>
            </a:r>
            <a:r>
              <a:rPr lang="it-IT" sz="3300" dirty="0" err="1"/>
              <a:t>revised</a:t>
            </a:r>
            <a:endParaRPr sz="3300" dirty="0"/>
          </a:p>
        </p:txBody>
      </p:sp>
      <p:graphicFrame>
        <p:nvGraphicFramePr>
          <p:cNvPr id="501" name="Google Shape;501;g2fad08a462d_0_0"/>
          <p:cNvGraphicFramePr/>
          <p:nvPr>
            <p:extLst>
              <p:ext uri="{D42A27DB-BD31-4B8C-83A1-F6EECF244321}">
                <p14:modId xmlns:p14="http://schemas.microsoft.com/office/powerpoint/2010/main" val="2269400104"/>
              </p:ext>
            </p:extLst>
          </p:nvPr>
        </p:nvGraphicFramePr>
        <p:xfrm>
          <a:off x="1532741" y="1178706"/>
          <a:ext cx="8334925" cy="4557383"/>
        </p:xfrm>
        <a:graphic>
          <a:graphicData uri="http://schemas.openxmlformats.org/drawingml/2006/table">
            <a:tbl>
              <a:tblPr>
                <a:noFill/>
                <a:tableStyleId>{D39845DD-0040-46A7-9CCA-5B4274AA42AE}</a:tableStyleId>
              </a:tblPr>
              <a:tblGrid>
                <a:gridCol w="1530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8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9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4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20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39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25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65225">
                <a:tc gridSpan="9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500" b="1" dirty="0">
                          <a:solidFill>
                            <a:srgbClr val="222222"/>
                          </a:solidFill>
                        </a:rPr>
                        <a:t>Model</a:t>
                      </a:r>
                      <a:r>
                        <a:rPr lang="it-IT" sz="2500" dirty="0">
                          <a:solidFill>
                            <a:srgbClr val="222222"/>
                          </a:solidFill>
                        </a:rPr>
                        <a:t> </a:t>
                      </a:r>
                      <a:r>
                        <a:rPr lang="it-IT" sz="2500" b="1" dirty="0">
                          <a:solidFill>
                            <a:srgbClr val="222222"/>
                          </a:solidFill>
                        </a:rPr>
                        <a:t>LLAMA 3-8B Lora 64*128</a:t>
                      </a:r>
                      <a:endParaRPr sz="2500" dirty="0">
                        <a:solidFill>
                          <a:srgbClr val="222222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2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Dataset →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Unrevised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/>
                        <a:t>Revised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1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Languages ↓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Epoch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P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R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F1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/>
                        <a:t>Epoch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/>
                        <a:t>P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/>
                        <a:t>R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/>
                        <a:t>F1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4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i="1"/>
                        <a:t>Greek</a:t>
                      </a:r>
                      <a:endParaRPr sz="17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52.63</a:t>
                      </a:r>
                      <a:endParaRPr sz="13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36.61</a:t>
                      </a:r>
                      <a:endParaRPr sz="13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43.18</a:t>
                      </a:r>
                      <a:endParaRPr sz="13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61.97</a:t>
                      </a:r>
                      <a:endParaRPr sz="12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42.33</a:t>
                      </a:r>
                      <a:endParaRPr sz="12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 b="1" dirty="0"/>
                        <a:t>50.30</a:t>
                      </a:r>
                      <a:endParaRPr sz="1200" b="1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i="1"/>
                        <a:t>Polish</a:t>
                      </a:r>
                      <a:endParaRPr sz="17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55.17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38.19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45.14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54.09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39.79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 b="1" dirty="0"/>
                        <a:t>45.85</a:t>
                      </a:r>
                      <a:endParaRPr sz="12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95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i="1"/>
                        <a:t>Slovak</a:t>
                      </a:r>
                      <a:endParaRPr sz="17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58.74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44.44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50.60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65.74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49.35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 b="1" dirty="0"/>
                        <a:t>56.37</a:t>
                      </a:r>
                      <a:endParaRPr sz="12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i="1"/>
                        <a:t>Slovenian</a:t>
                      </a:r>
                      <a:endParaRPr sz="17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54.47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40.34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46.35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200" u="none" strike="noStrike" cap="none"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1"/>
                            </a:ext>
                          </a:extLst>
                        </a:rPr>
                        <a:t>58.19</a:t>
                      </a:r>
                      <a:endParaRPr sz="12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200" u="none" strike="noStrike" cap="none"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2"/>
                            </a:ext>
                          </a:extLst>
                        </a:rPr>
                        <a:t>45.43</a:t>
                      </a:r>
                      <a:endParaRPr sz="12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200" b="1" u="none" strike="noStrike" cap="none" dirty="0"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3"/>
                            </a:ext>
                          </a:extLst>
                        </a:rPr>
                        <a:t>51.</a:t>
                      </a:r>
                      <a:r>
                        <a:rPr lang="it-IT" sz="1200" b="1" u="none" strike="noStrike" cap="none" dirty="0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4"/>
                            </a:ext>
                          </a:extLst>
                        </a:rPr>
                        <a:t>10</a:t>
                      </a:r>
                      <a:endParaRPr sz="1200" b="1" u="none" strike="noStrike" cap="none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i="1"/>
                        <a:t>Italian</a:t>
                      </a:r>
                      <a:endParaRPr sz="17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150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42.18</a:t>
                      </a:r>
                      <a:endParaRPr sz="1300"/>
                    </a:p>
                  </a:txBody>
                  <a:tcPr marL="95250" marR="95250" marT="95250" marB="9525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38.70</a:t>
                      </a:r>
                      <a:endParaRPr sz="1300"/>
                    </a:p>
                  </a:txBody>
                  <a:tcPr marL="95250" marR="95250" marT="95250" marB="9525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40.03</a:t>
                      </a:r>
                      <a:endParaRPr sz="1300"/>
                    </a:p>
                  </a:txBody>
                  <a:tcPr marL="95250" marR="95250" marT="95250" marB="9525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150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57.41</a:t>
                      </a:r>
                      <a:endParaRPr sz="1200"/>
                    </a:p>
                  </a:txBody>
                  <a:tcPr marL="95250" marR="95250" marT="95250" marB="9525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31.16</a:t>
                      </a:r>
                      <a:endParaRPr sz="1200"/>
                    </a:p>
                  </a:txBody>
                  <a:tcPr marL="95250" marR="95250" marT="95250" marB="9525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 b="1" dirty="0"/>
                        <a:t>40.40</a:t>
                      </a:r>
                      <a:endParaRPr sz="1200" b="1" dirty="0"/>
                    </a:p>
                  </a:txBody>
                  <a:tcPr marL="95250" marR="95250" marT="95250" marB="9525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5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/>
                        <a:t>English</a:t>
                      </a:r>
                      <a:endParaRPr sz="1700" b="1"/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(Source)</a:t>
                      </a:r>
                      <a:endParaRPr sz="17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dirty="0"/>
                        <a:t>Precision: 64.43 | Recall: 49.86 | F1: </a:t>
                      </a:r>
                      <a:r>
                        <a:rPr lang="it-IT" sz="1700" b="1" dirty="0"/>
                        <a:t>56.42</a:t>
                      </a:r>
                      <a:br>
                        <a:rPr lang="it-IT" sz="1700" b="1" dirty="0"/>
                      </a:br>
                      <a:r>
                        <a:rPr lang="it-IT" sz="1700" b="1" dirty="0"/>
                        <a:t> </a:t>
                      </a:r>
                      <a:endParaRPr sz="17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22B20D8A-1D88-683B-2BE5-FD96381966B2}"/>
              </a:ext>
            </a:extLst>
          </p:cNvPr>
          <p:cNvSpPr txBox="1"/>
          <p:nvPr/>
        </p:nvSpPr>
        <p:spPr>
          <a:xfrm>
            <a:off x="1532741" y="5940428"/>
            <a:ext cx="9440059" cy="425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16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lang="en-US" sz="2000" noProof="0" dirty="0" err="1">
                <a:latin typeface="Calibri"/>
                <a:ea typeface="Calibri"/>
                <a:cs typeface="Calibri"/>
                <a:sym typeface="Calibri"/>
              </a:rPr>
              <a:t>anual</a:t>
            </a:r>
            <a:r>
              <a:rPr lang="en-US" sz="2000" noProof="0" dirty="0">
                <a:latin typeface="Calibri"/>
                <a:ea typeface="Calibri"/>
                <a:cs typeface="Calibri"/>
                <a:sym typeface="Calibri"/>
              </a:rPr>
              <a:t> revision brings significant improvement</a:t>
            </a:r>
          </a:p>
        </p:txBody>
      </p:sp>
    </p:spTree>
    <p:extLst>
      <p:ext uri="{BB962C8B-B14F-4D97-AF65-F5344CB8AC3E}">
        <p14:creationId xmlns:p14="http://schemas.microsoft.com/office/powerpoint/2010/main" val="26209185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e0afe2b3ed_2_47"/>
          <p:cNvSpPr txBox="1">
            <a:spLocks noGrp="1"/>
          </p:cNvSpPr>
          <p:nvPr>
            <p:ph type="title"/>
          </p:nvPr>
        </p:nvSpPr>
        <p:spPr>
          <a:xfrm>
            <a:off x="1490850" y="2308833"/>
            <a:ext cx="9210300" cy="1777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en-US" noProof="0"/>
              <a:t>Question 3</a:t>
            </a:r>
            <a:br>
              <a:rPr lang="en-US" noProof="0"/>
            </a:br>
            <a:r>
              <a:rPr lang="en-US" noProof="0"/>
              <a:t> </a:t>
            </a:r>
            <a:br>
              <a:rPr lang="en-US" noProof="0"/>
            </a:br>
            <a:r>
              <a:rPr lang="en-US" i="1" noProof="0"/>
              <a:t>Is a single «all language» model effective?</a:t>
            </a:r>
          </a:p>
        </p:txBody>
      </p:sp>
    </p:spTree>
    <p:extLst>
      <p:ext uri="{BB962C8B-B14F-4D97-AF65-F5344CB8AC3E}">
        <p14:creationId xmlns:p14="http://schemas.microsoft.com/office/powerpoint/2010/main" val="2575775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2fbd7c8c72c_0_7"/>
          <p:cNvSpPr txBox="1">
            <a:spLocks noGrp="1"/>
          </p:cNvSpPr>
          <p:nvPr>
            <p:ph type="title"/>
          </p:nvPr>
        </p:nvSpPr>
        <p:spPr>
          <a:xfrm>
            <a:off x="238550" y="212725"/>
            <a:ext cx="11446500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sz="3300" dirty="0"/>
              <a:t>Clinical </a:t>
            </a:r>
            <a:r>
              <a:rPr lang="it-IT" sz="3300" dirty="0" err="1"/>
              <a:t>Entities</a:t>
            </a:r>
            <a:r>
              <a:rPr lang="it-IT" sz="3300" dirty="0"/>
              <a:t>: </a:t>
            </a:r>
            <a:r>
              <a:rPr lang="it-IT" sz="3300" dirty="0" err="1"/>
              <a:t>All</a:t>
            </a:r>
            <a:r>
              <a:rPr lang="it-IT" sz="3300" dirty="0"/>
              <a:t> </a:t>
            </a:r>
            <a:r>
              <a:rPr lang="it-IT" sz="3300" dirty="0" err="1"/>
              <a:t>Languages</a:t>
            </a:r>
            <a:endParaRPr sz="3300" dirty="0"/>
          </a:p>
        </p:txBody>
      </p:sp>
      <p:graphicFrame>
        <p:nvGraphicFramePr>
          <p:cNvPr id="378" name="Google Shape;378;g2fbd7c8c72c_0_7"/>
          <p:cNvGraphicFramePr/>
          <p:nvPr>
            <p:extLst>
              <p:ext uri="{D42A27DB-BD31-4B8C-83A1-F6EECF244321}">
                <p14:modId xmlns:p14="http://schemas.microsoft.com/office/powerpoint/2010/main" val="25057881"/>
              </p:ext>
            </p:extLst>
          </p:nvPr>
        </p:nvGraphicFramePr>
        <p:xfrm>
          <a:off x="238544" y="1319815"/>
          <a:ext cx="11785850" cy="4547473"/>
        </p:xfrm>
        <a:graphic>
          <a:graphicData uri="http://schemas.openxmlformats.org/drawingml/2006/table">
            <a:tbl>
              <a:tblPr>
                <a:noFill/>
                <a:tableStyleId>{D39845DD-0040-46A7-9CCA-5B4274AA42AE}</a:tableStyleId>
              </a:tblPr>
              <a:tblGrid>
                <a:gridCol w="1558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3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5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6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29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399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03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3842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500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8407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81775">
                <a:tc gridSpan="13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>
                          <a:solidFill>
                            <a:srgbClr val="222222"/>
                          </a:solidFill>
                        </a:rPr>
                        <a:t>E3C</a:t>
                      </a:r>
                      <a:r>
                        <a:rPr lang="it-IT" sz="1800">
                          <a:solidFill>
                            <a:srgbClr val="222222"/>
                          </a:solidFill>
                        </a:rPr>
                        <a:t> Results of </a:t>
                      </a:r>
                      <a:r>
                        <a:rPr lang="it-IT" sz="1800" b="1">
                          <a:solidFill>
                            <a:srgbClr val="222222"/>
                          </a:solidFill>
                        </a:rPr>
                        <a:t>MedMT5</a:t>
                      </a:r>
                      <a:r>
                        <a:rPr lang="it-IT" sz="1800">
                          <a:solidFill>
                            <a:srgbClr val="222222"/>
                          </a:solidFill>
                        </a:rPr>
                        <a:t> on Extended Languages</a:t>
                      </a:r>
                      <a:endParaRPr sz="1800">
                        <a:solidFill>
                          <a:srgbClr val="222222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1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Dataset →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/>
                        <a:t>Unrevised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Revised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All Languages Revised </a:t>
                      </a:r>
                      <a:endParaRPr sz="1600" b="1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(Best Avg. F1)</a:t>
                      </a:r>
                      <a:endParaRPr sz="1600" b="1"/>
                    </a:p>
                  </a:txBody>
                  <a:tcPr marL="18000" marR="18000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Languages ↓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Epoch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P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R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F1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Epoch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P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R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F1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Epoch</a:t>
                      </a:r>
                      <a:endParaRPr sz="1600" b="1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P</a:t>
                      </a:r>
                      <a:endParaRPr sz="1600" b="1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R</a:t>
                      </a:r>
                      <a:endParaRPr sz="1600" b="1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600" b="1"/>
                        <a:t>F1</a:t>
                      </a:r>
                      <a:endParaRPr sz="1600" b="1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1"/>
                        <a:t>Greek</a:t>
                      </a:r>
                      <a:endParaRPr sz="16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9"/>
                            </a:ext>
                          </a:extLst>
                        </a:rPr>
                        <a:t>20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54.74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          </a:ext>
                          </a:extLst>
                        </a:rPr>
                        <a:t>44.</a:t>
                      </a:r>
                      <a:r>
                        <a:rPr lang="it-IT" sz="1600"/>
                        <a:t>49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1"/>
                            </a:ext>
                          </a:extLst>
                        </a:rPr>
                        <a:t>49</a:t>
                      </a:r>
                      <a:r>
                        <a:rPr lang="it-IT" sz="1600"/>
                        <a:t>.10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58.21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46.09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51.44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39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61.01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49.93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dirty="0"/>
                        <a:t>54.91</a:t>
                      </a:r>
                      <a:endParaRPr sz="1600" b="1" dirty="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1"/>
                        <a:t>Polish</a:t>
                      </a:r>
                      <a:endParaRPr sz="16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16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52.32</a:t>
                      </a:r>
                      <a:endParaRPr sz="1600" u="none" strike="noStrike" cap="none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48.88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50.54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18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54.42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53.62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54.02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39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55.42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52.88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dirty="0"/>
                        <a:t>54.12</a:t>
                      </a:r>
                      <a:endParaRPr sz="1600" b="1" dirty="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1"/>
                        <a:t>Slovak</a:t>
                      </a:r>
                      <a:endParaRPr sz="16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19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55.20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51.26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53.16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20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52.38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53.70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53.03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39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57.92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53.55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dirty="0"/>
                        <a:t>55.65</a:t>
                      </a:r>
                      <a:endParaRPr sz="1600" b="1" dirty="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1"/>
                        <a:t>Slovenian</a:t>
                      </a:r>
                      <a:endParaRPr sz="16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20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53.94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53.37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53.65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25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55.56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53.91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54.72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39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60.24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59.53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dirty="0"/>
                        <a:t>59.88</a:t>
                      </a:r>
                      <a:endParaRPr sz="1600" b="1" dirty="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1"/>
                        <a:t>Italian</a:t>
                      </a:r>
                      <a:endParaRPr sz="16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23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62.52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57.56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59.94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28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56.44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66.72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61.15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39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58.07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66.57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dirty="0"/>
                        <a:t>62.03</a:t>
                      </a:r>
                      <a:endParaRPr sz="1600" b="1" dirty="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01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/>
                        <a:t>English</a:t>
                      </a:r>
                      <a:endParaRPr sz="1600" b="1"/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(Source)</a:t>
                      </a:r>
                      <a:endParaRPr sz="16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/>
                        <a:t>MedMT5</a:t>
                      </a:r>
                      <a:r>
                        <a:rPr lang="it-IT" sz="1600"/>
                        <a:t> - P: 54.50 | R: 65.70 | F1: 60.05</a:t>
                      </a:r>
                      <a:endParaRPr sz="16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>
                          <a:solidFill>
                            <a:schemeClr val="dk1"/>
                          </a:solidFill>
                        </a:rPr>
                        <a:t>39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55.18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/>
                        <a:t>66.09</a:t>
                      </a:r>
                      <a:endParaRPr sz="160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dirty="0"/>
                        <a:t>60.14</a:t>
                      </a:r>
                      <a:endParaRPr sz="1600" dirty="0"/>
                    </a:p>
                  </a:txBody>
                  <a:tcPr marL="91425" marR="91425" marT="91425" marB="91425" anchor="ctr">
                    <a:lnL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FFFF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2068B7E4-0826-91E7-711E-966BE5397C48}"/>
              </a:ext>
            </a:extLst>
          </p:cNvPr>
          <p:cNvSpPr txBox="1"/>
          <p:nvPr/>
        </p:nvSpPr>
        <p:spPr>
          <a:xfrm>
            <a:off x="1860122" y="6042029"/>
            <a:ext cx="8706281" cy="425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16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en-US" sz="2000" noProof="0" dirty="0">
                <a:latin typeface="Calibri"/>
                <a:ea typeface="Calibri"/>
                <a:cs typeface="Calibri"/>
                <a:sym typeface="Calibri"/>
              </a:rPr>
              <a:t>The «all language» model is effective for all languages</a:t>
            </a:r>
          </a:p>
        </p:txBody>
      </p:sp>
    </p:spTree>
    <p:extLst>
      <p:ext uri="{BB962C8B-B14F-4D97-AF65-F5344CB8AC3E}">
        <p14:creationId xmlns:p14="http://schemas.microsoft.com/office/powerpoint/2010/main" val="8204135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fbd7c8c72c_0_20"/>
          <p:cNvSpPr txBox="1">
            <a:spLocks noGrp="1"/>
          </p:cNvSpPr>
          <p:nvPr>
            <p:ph type="title"/>
          </p:nvPr>
        </p:nvSpPr>
        <p:spPr>
          <a:xfrm>
            <a:off x="238550" y="212725"/>
            <a:ext cx="11446500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sz="330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2"/>
                  </a:ext>
                </a:extLst>
              </a:rPr>
              <a:t>(September’24) NLP models: </a:t>
            </a:r>
            <a:r>
              <a:rPr lang="it-IT" sz="3300"/>
              <a:t>Clinical entities </a:t>
            </a:r>
            <a:endParaRPr sz="3300"/>
          </a:p>
        </p:txBody>
      </p:sp>
      <p:pic>
        <p:nvPicPr>
          <p:cNvPr id="387" name="Google Shape;387;g2fbd7c8c72c_0_20"/>
          <p:cNvPicPr preferRelativeResize="0"/>
          <p:nvPr/>
        </p:nvPicPr>
        <p:blipFill rotWithShape="1">
          <a:blip r:embed="rId3">
            <a:alphaModFix/>
          </a:blip>
          <a:srcRect l="966" r="1453"/>
          <a:stretch/>
        </p:blipFill>
        <p:spPr>
          <a:xfrm>
            <a:off x="96750" y="1795475"/>
            <a:ext cx="12025499" cy="4230325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g2fbd7c8c72c_0_20"/>
          <p:cNvSpPr txBox="1"/>
          <p:nvPr/>
        </p:nvSpPr>
        <p:spPr>
          <a:xfrm>
            <a:off x="786500" y="1136200"/>
            <a:ext cx="10174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it-IT" sz="1600">
                <a:solidFill>
                  <a:schemeClr val="dk1"/>
                </a:solidFill>
              </a:rPr>
              <a:t>Performance depiction of Unrevised, Revised, and the Unified Model (best average F1).</a:t>
            </a:r>
            <a:endParaRPr sz="16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2fad08a462d_0_0"/>
          <p:cNvSpPr txBox="1">
            <a:spLocks noGrp="1"/>
          </p:cNvSpPr>
          <p:nvPr>
            <p:ph type="title"/>
          </p:nvPr>
        </p:nvSpPr>
        <p:spPr>
          <a:xfrm>
            <a:off x="498197" y="150637"/>
            <a:ext cx="10113361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sz="3300" dirty="0"/>
              <a:t>Relation </a:t>
            </a:r>
            <a:r>
              <a:rPr lang="it-IT" sz="3300" dirty="0" err="1"/>
              <a:t>Extraction</a:t>
            </a:r>
            <a:r>
              <a:rPr lang="it-IT" sz="3300" dirty="0"/>
              <a:t>: </a:t>
            </a:r>
            <a:r>
              <a:rPr lang="it-IT" sz="3300" dirty="0" err="1"/>
              <a:t>All</a:t>
            </a:r>
            <a:r>
              <a:rPr lang="it-IT" sz="3300" dirty="0"/>
              <a:t> </a:t>
            </a:r>
            <a:r>
              <a:rPr lang="it-IT" sz="3300" dirty="0" err="1"/>
              <a:t>Languages</a:t>
            </a:r>
            <a:endParaRPr sz="3300" dirty="0"/>
          </a:p>
        </p:txBody>
      </p:sp>
      <p:graphicFrame>
        <p:nvGraphicFramePr>
          <p:cNvPr id="501" name="Google Shape;501;g2fad08a462d_0_0"/>
          <p:cNvGraphicFramePr/>
          <p:nvPr>
            <p:extLst>
              <p:ext uri="{D42A27DB-BD31-4B8C-83A1-F6EECF244321}">
                <p14:modId xmlns:p14="http://schemas.microsoft.com/office/powerpoint/2010/main" val="3911313861"/>
              </p:ext>
            </p:extLst>
          </p:nvPr>
        </p:nvGraphicFramePr>
        <p:xfrm>
          <a:off x="336119" y="1348039"/>
          <a:ext cx="11636425" cy="4557383"/>
        </p:xfrm>
        <a:graphic>
          <a:graphicData uri="http://schemas.openxmlformats.org/drawingml/2006/table">
            <a:tbl>
              <a:tblPr>
                <a:noFill/>
                <a:tableStyleId>{D39845DD-0040-46A7-9CCA-5B4274AA42AE}</a:tableStyleId>
              </a:tblPr>
              <a:tblGrid>
                <a:gridCol w="1530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7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8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1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9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4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20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39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25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640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54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6372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4832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65225">
                <a:tc gridSpan="13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500" b="1">
                          <a:solidFill>
                            <a:srgbClr val="222222"/>
                          </a:solidFill>
                        </a:rPr>
                        <a:t>E3C</a:t>
                      </a:r>
                      <a:r>
                        <a:rPr lang="it-IT" sz="2500">
                          <a:solidFill>
                            <a:srgbClr val="222222"/>
                          </a:solidFill>
                        </a:rPr>
                        <a:t> Results of </a:t>
                      </a:r>
                      <a:r>
                        <a:rPr lang="it-IT" sz="2500" b="1">
                          <a:solidFill>
                            <a:srgbClr val="222222"/>
                          </a:solidFill>
                        </a:rPr>
                        <a:t>LLAMA 3-8B Lora 64*128</a:t>
                      </a:r>
                      <a:r>
                        <a:rPr lang="it-IT" sz="2500">
                          <a:solidFill>
                            <a:srgbClr val="222222"/>
                          </a:solidFill>
                        </a:rPr>
                        <a:t> on Extended Languages</a:t>
                      </a:r>
                      <a:endParaRPr sz="2500">
                        <a:solidFill>
                          <a:srgbClr val="222222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2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Dataset →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Unrevised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/>
                        <a:t>Revised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/>
                        <a:t>All languages (revised)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1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Languages ↓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Epoch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P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R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700" b="1"/>
                        <a:t>F1</a:t>
                      </a:r>
                      <a:endParaRPr sz="17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/>
                        <a:t>Epoch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/>
                        <a:t>P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/>
                        <a:t>R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/>
                        <a:t>F1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/>
                        <a:t>Epoch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/>
                        <a:t>P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/>
                        <a:t>R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/>
                        <a:t>F1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45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i="1"/>
                        <a:t>Greek</a:t>
                      </a:r>
                      <a:endParaRPr sz="17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52.63</a:t>
                      </a:r>
                      <a:endParaRPr sz="13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36.61</a:t>
                      </a:r>
                      <a:endParaRPr sz="13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43.18</a:t>
                      </a:r>
                      <a:endParaRPr sz="1300" b="1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61.97</a:t>
                      </a:r>
                      <a:endParaRPr sz="12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42.33</a:t>
                      </a:r>
                      <a:endParaRPr sz="12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50.30</a:t>
                      </a:r>
                      <a:endParaRPr sz="12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100</a:t>
                      </a:r>
                      <a:endParaRPr sz="13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66.14</a:t>
                      </a:r>
                      <a:endParaRPr sz="17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43.63</a:t>
                      </a:r>
                      <a:endParaRPr sz="17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dirty="0"/>
                        <a:t>52.58</a:t>
                      </a:r>
                      <a:endParaRPr sz="17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i="1"/>
                        <a:t>Polish</a:t>
                      </a:r>
                      <a:endParaRPr sz="17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55.17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38.19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45.14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54.09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39.79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45.85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100</a:t>
                      </a:r>
                      <a:endParaRPr sz="13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65.86</a:t>
                      </a:r>
                      <a:endParaRPr sz="17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42.93</a:t>
                      </a:r>
                      <a:endParaRPr sz="17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dirty="0"/>
                        <a:t>51.98</a:t>
                      </a:r>
                      <a:endParaRPr sz="17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95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i="1"/>
                        <a:t>Slovak</a:t>
                      </a:r>
                      <a:endParaRPr sz="17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58.74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44.44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50.60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65.74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49.35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56.37</a:t>
                      </a:r>
                      <a:endParaRPr sz="12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100</a:t>
                      </a:r>
                      <a:endParaRPr sz="13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67.92</a:t>
                      </a:r>
                      <a:endParaRPr sz="17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46.75</a:t>
                      </a:r>
                      <a:endParaRPr sz="17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dirty="0"/>
                        <a:t>55.38</a:t>
                      </a:r>
                      <a:endParaRPr sz="17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i="1"/>
                        <a:t>Slovenian</a:t>
                      </a:r>
                      <a:endParaRPr sz="17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54.47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40.34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46.35</a:t>
                      </a:r>
                      <a:endParaRPr sz="1300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200" u="none" strike="noStrike" cap="none"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1"/>
                            </a:ext>
                          </a:extLst>
                        </a:rPr>
                        <a:t>58.19</a:t>
                      </a:r>
                      <a:endParaRPr sz="12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200" u="none" strike="noStrike" cap="none"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2"/>
                            </a:ext>
                          </a:extLst>
                        </a:rPr>
                        <a:t>45.43</a:t>
                      </a:r>
                      <a:endParaRPr sz="12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200" u="none" strike="noStrike" cap="none"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3"/>
                            </a:ext>
                          </a:extLst>
                        </a:rPr>
                        <a:t>51.</a:t>
                      </a:r>
                      <a:r>
                        <a:rPr lang="it-IT" sz="1200" u="none" strike="noStrike" cap="none">
                          <a:solidFill>
                            <a:schemeClr val="dk1"/>
                          </a:solidFill>
                          <a:extLst>
                            <a:ext uri="http://customooxmlschemas.google.com/">
          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4"/>
                            </a:ext>
                          </a:extLst>
                        </a:rPr>
                        <a:t>10</a:t>
                      </a:r>
                      <a:endParaRPr sz="1200" u="none" strike="noStrike" cap="none"/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100</a:t>
                      </a:r>
                      <a:endParaRPr sz="13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66.43</a:t>
                      </a:r>
                      <a:endParaRPr sz="17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44.87</a:t>
                      </a:r>
                      <a:endParaRPr sz="17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dirty="0"/>
                        <a:t>53.23</a:t>
                      </a:r>
                      <a:endParaRPr sz="17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i="1"/>
                        <a:t>Italian</a:t>
                      </a:r>
                      <a:endParaRPr sz="17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150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42.18</a:t>
                      </a:r>
                      <a:endParaRPr sz="1300"/>
                    </a:p>
                  </a:txBody>
                  <a:tcPr marL="95250" marR="95250" marT="95250" marB="9525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38.70</a:t>
                      </a:r>
                      <a:endParaRPr sz="1300"/>
                    </a:p>
                  </a:txBody>
                  <a:tcPr marL="95250" marR="95250" marT="95250" marB="9525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40.03</a:t>
                      </a:r>
                      <a:endParaRPr sz="1300"/>
                    </a:p>
                  </a:txBody>
                  <a:tcPr marL="95250" marR="95250" marT="95250" marB="9525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/>
                        <a:t>150</a:t>
                      </a:r>
                      <a:endParaRPr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57.41</a:t>
                      </a:r>
                      <a:endParaRPr sz="1200"/>
                    </a:p>
                  </a:txBody>
                  <a:tcPr marL="95250" marR="95250" marT="95250" marB="9525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31.16</a:t>
                      </a:r>
                      <a:endParaRPr sz="1200"/>
                    </a:p>
                  </a:txBody>
                  <a:tcPr marL="95250" marR="95250" marT="95250" marB="9525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200"/>
                        <a:t>40.40</a:t>
                      </a:r>
                      <a:endParaRPr sz="1200"/>
                    </a:p>
                  </a:txBody>
                  <a:tcPr marL="95250" marR="95250" marT="95250" marB="95250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300"/>
                        <a:t>150</a:t>
                      </a:r>
                      <a:endParaRPr sz="13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57.16</a:t>
                      </a:r>
                      <a:endParaRPr sz="17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35.42</a:t>
                      </a:r>
                      <a:endParaRPr sz="17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dirty="0"/>
                        <a:t>43.09</a:t>
                      </a:r>
                      <a:endParaRPr sz="17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1EF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57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/>
                        <a:t>English</a:t>
                      </a:r>
                      <a:endParaRPr sz="1700" b="1"/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/>
                        <a:t>(Source)</a:t>
                      </a:r>
                      <a:endParaRPr sz="170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1" dirty="0" err="1"/>
                        <a:t>LLama</a:t>
                      </a:r>
                      <a:r>
                        <a:rPr lang="it-IT" sz="1700" b="1" dirty="0"/>
                        <a:t> 3-8B</a:t>
                      </a:r>
                      <a:r>
                        <a:rPr lang="it-IT" sz="1700" dirty="0"/>
                        <a:t> - Precision: 64.43 | Recall: 49.86 | F1: </a:t>
                      </a:r>
                      <a:r>
                        <a:rPr lang="it-IT" sz="1700" b="1" dirty="0"/>
                        <a:t>56.42</a:t>
                      </a:r>
                      <a:br>
                        <a:rPr lang="it-IT" sz="1700" b="1" dirty="0"/>
                      </a:br>
                      <a:r>
                        <a:rPr lang="it-IT" sz="1700" b="1" dirty="0"/>
                        <a:t> </a:t>
                      </a:r>
                      <a:r>
                        <a:rPr lang="it-IT" sz="1700" b="1" dirty="0" err="1"/>
                        <a:t>All</a:t>
                      </a:r>
                      <a:r>
                        <a:rPr lang="it-IT" sz="1700" b="1" dirty="0"/>
                        <a:t> </a:t>
                      </a:r>
                      <a:r>
                        <a:rPr lang="it-IT" sz="1700" b="1" dirty="0" err="1"/>
                        <a:t>languages</a:t>
                      </a:r>
                      <a:r>
                        <a:rPr lang="it-IT" sz="1700" b="1" dirty="0"/>
                        <a:t> </a:t>
                      </a:r>
                      <a:r>
                        <a:rPr lang="it-IT" sz="1700" b="1" dirty="0" err="1">
                          <a:solidFill>
                            <a:schemeClr val="dk1"/>
                          </a:solidFill>
                        </a:rPr>
                        <a:t>LLama</a:t>
                      </a:r>
                      <a:r>
                        <a:rPr lang="it-IT" sz="1700" b="1" dirty="0">
                          <a:solidFill>
                            <a:schemeClr val="dk1"/>
                          </a:solidFill>
                        </a:rPr>
                        <a:t> 3-8B</a:t>
                      </a:r>
                      <a:r>
                        <a:rPr lang="it-IT" sz="1700" dirty="0">
                          <a:solidFill>
                            <a:schemeClr val="dk1"/>
                          </a:solidFill>
                        </a:rPr>
                        <a:t> - Precision: 64.78 | Recall: 50.64 | F1: </a:t>
                      </a:r>
                      <a:r>
                        <a:rPr lang="it-IT" sz="1700" b="1" dirty="0">
                          <a:solidFill>
                            <a:schemeClr val="dk1"/>
                          </a:solidFill>
                        </a:rPr>
                        <a:t>56.85</a:t>
                      </a:r>
                      <a:endParaRPr sz="17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EC70A98E-12C3-BE06-1052-223A477094AB}"/>
              </a:ext>
            </a:extLst>
          </p:cNvPr>
          <p:cNvSpPr txBox="1"/>
          <p:nvPr/>
        </p:nvSpPr>
        <p:spPr>
          <a:xfrm>
            <a:off x="1532741" y="6042029"/>
            <a:ext cx="9462637" cy="425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16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en-US" sz="2000" noProof="0" dirty="0">
                <a:latin typeface="Calibri"/>
                <a:ea typeface="Calibri"/>
                <a:cs typeface="Calibri"/>
                <a:sym typeface="Calibri"/>
              </a:rPr>
              <a:t>The «all language» model is effective, for all languages but Slovak</a:t>
            </a:r>
          </a:p>
        </p:txBody>
      </p:sp>
    </p:spTree>
    <p:extLst>
      <p:ext uri="{BB962C8B-B14F-4D97-AF65-F5344CB8AC3E}">
        <p14:creationId xmlns:p14="http://schemas.microsoft.com/office/powerpoint/2010/main" val="29537331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e0afe2b3ed_2_47"/>
          <p:cNvSpPr txBox="1">
            <a:spLocks noGrp="1"/>
          </p:cNvSpPr>
          <p:nvPr>
            <p:ph type="title"/>
          </p:nvPr>
        </p:nvSpPr>
        <p:spPr>
          <a:xfrm>
            <a:off x="1490850" y="2308833"/>
            <a:ext cx="9210300" cy="2206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en-US" noProof="0" dirty="0"/>
              <a:t>Question 4</a:t>
            </a:r>
            <a:br>
              <a:rPr lang="en-US" noProof="0" dirty="0"/>
            </a:br>
            <a:r>
              <a:rPr lang="en-US" noProof="0" dirty="0"/>
              <a:t> </a:t>
            </a:r>
            <a:br>
              <a:rPr lang="en-US" noProof="0" dirty="0"/>
            </a:br>
            <a:r>
              <a:rPr lang="en-US" i="1" noProof="0" dirty="0"/>
              <a:t>Is there difference between «original» and «projected» data?</a:t>
            </a:r>
          </a:p>
        </p:txBody>
      </p:sp>
    </p:spTree>
    <p:extLst>
      <p:ext uri="{BB962C8B-B14F-4D97-AF65-F5344CB8AC3E}">
        <p14:creationId xmlns:p14="http://schemas.microsoft.com/office/powerpoint/2010/main" val="27105847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2fbd7c8c72c_0_49"/>
          <p:cNvSpPr txBox="1">
            <a:spLocks noGrp="1"/>
          </p:cNvSpPr>
          <p:nvPr>
            <p:ph type="title"/>
          </p:nvPr>
        </p:nvSpPr>
        <p:spPr>
          <a:xfrm>
            <a:off x="575732" y="212725"/>
            <a:ext cx="11109317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sz="3300" b="1" dirty="0"/>
              <a:t>Clinical </a:t>
            </a:r>
            <a:r>
              <a:rPr lang="it-IT" sz="3300" b="1" dirty="0" err="1"/>
              <a:t>entities</a:t>
            </a:r>
            <a:r>
              <a:rPr lang="it-IT" sz="3300" dirty="0"/>
              <a:t>: </a:t>
            </a:r>
            <a:r>
              <a:rPr lang="it-IT" sz="3300" dirty="0" err="1"/>
              <a:t>Original</a:t>
            </a:r>
            <a:r>
              <a:rPr lang="it-IT" sz="3300" dirty="0"/>
              <a:t> vs </a:t>
            </a:r>
            <a:r>
              <a:rPr lang="it-IT" sz="3300" dirty="0" err="1"/>
              <a:t>Projected</a:t>
            </a:r>
            <a:endParaRPr sz="3300" dirty="0"/>
          </a:p>
        </p:txBody>
      </p:sp>
      <p:graphicFrame>
        <p:nvGraphicFramePr>
          <p:cNvPr id="413" name="Google Shape;413;g2fbd7c8c72c_0_49"/>
          <p:cNvGraphicFramePr/>
          <p:nvPr>
            <p:extLst>
              <p:ext uri="{D42A27DB-BD31-4B8C-83A1-F6EECF244321}">
                <p14:modId xmlns:p14="http://schemas.microsoft.com/office/powerpoint/2010/main" val="3140332677"/>
              </p:ext>
            </p:extLst>
          </p:nvPr>
        </p:nvGraphicFramePr>
        <p:xfrm>
          <a:off x="2310758" y="1359212"/>
          <a:ext cx="7144025" cy="3934693"/>
        </p:xfrm>
        <a:graphic>
          <a:graphicData uri="http://schemas.openxmlformats.org/drawingml/2006/table">
            <a:tbl>
              <a:tblPr>
                <a:noFill/>
                <a:tableStyleId>{D39845DD-0040-46A7-9CCA-5B4274AA42AE}</a:tableStyleId>
              </a:tblPr>
              <a:tblGrid>
                <a:gridCol w="1010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0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53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38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3842">
                  <a:extLst>
                    <a:ext uri="{9D8B030D-6E8A-4147-A177-3AD203B41FA5}">
                      <a16:colId xmlns:a16="http://schemas.microsoft.com/office/drawing/2014/main" val="581805593"/>
                    </a:ext>
                  </a:extLst>
                </a:gridCol>
              </a:tblGrid>
              <a:tr h="381775">
                <a:tc rowSpan="2"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noProof="0" dirty="0"/>
                        <a:t>Italian E3C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1" noProof="0" dirty="0"/>
                        <a:t>Test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800" b="1" i="1" noProof="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775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800" b="1" noProof="0" dirty="0"/>
                        <a:t>Original </a:t>
                      </a: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800" b="1" noProof="0" dirty="0"/>
                        <a:t>(48 docs)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800" b="1" noProof="0" dirty="0">
                          <a:solidFill>
                            <a:schemeClr val="dk1"/>
                          </a:solidFill>
                        </a:rPr>
                        <a:t>Projected </a:t>
                      </a: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800" b="1" noProof="0" dirty="0">
                          <a:solidFill>
                            <a:schemeClr val="dk1"/>
                          </a:solidFill>
                        </a:rPr>
                        <a:t>(48 docs)</a:t>
                      </a:r>
                      <a:endParaRPr lang="en-US" sz="1800" b="1" noProof="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800" b="1" noProof="0" dirty="0"/>
                        <a:t>Average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775">
                <a:tc rowSpan="3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1" noProof="0" dirty="0"/>
                        <a:t>Train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 noProof="0" dirty="0"/>
                        <a:t>Original </a:t>
                      </a: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 noProof="0" dirty="0"/>
                        <a:t>(36 docs)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noProof="0" dirty="0"/>
                        <a:t>67.29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noProof="0" dirty="0"/>
                        <a:t>56.50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noProof="0" dirty="0"/>
                        <a:t>61.89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7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 noProof="0" dirty="0"/>
                        <a:t>Projected </a:t>
                      </a: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 noProof="0" dirty="0"/>
                        <a:t>(36 docs)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noProof="0" dirty="0"/>
                        <a:t>56.24 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noProof="0" dirty="0"/>
                        <a:t>61.15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noProof="0" dirty="0"/>
                        <a:t>58.69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7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 noProof="0" dirty="0"/>
                        <a:t>Original + Translated </a:t>
                      </a: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i="0" noProof="0" dirty="0"/>
                        <a:t>(72 docs)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noProof="0" dirty="0"/>
                        <a:t>66.20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noProof="0" dirty="0"/>
                        <a:t>63.28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noProof="0" dirty="0"/>
                        <a:t>64.74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2FC1589B-F9E2-09BA-182D-BDB652017669}"/>
              </a:ext>
            </a:extLst>
          </p:cNvPr>
          <p:cNvSpPr txBox="1"/>
          <p:nvPr/>
        </p:nvSpPr>
        <p:spPr>
          <a:xfrm>
            <a:off x="1784531" y="5490349"/>
            <a:ext cx="8300372" cy="1133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16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en-US" sz="2000" noProof="0" dirty="0">
                <a:latin typeface="Calibri"/>
                <a:ea typeface="Calibri"/>
                <a:cs typeface="Calibri"/>
                <a:sym typeface="Calibri"/>
              </a:rPr>
              <a:t>Training on “Original” data performs better (61.89)  than training on “projected” data (58,69).</a:t>
            </a:r>
          </a:p>
          <a:p>
            <a:pPr marL="1016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en-US" sz="2000" noProof="0" dirty="0">
                <a:latin typeface="Calibri"/>
                <a:ea typeface="Calibri"/>
                <a:cs typeface="Calibri"/>
                <a:sym typeface="Calibri"/>
              </a:rPr>
              <a:t>Training on both “original” and “project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ed” data boosts performance (64.74).</a:t>
            </a:r>
            <a:endParaRPr lang="en-US" sz="2000" noProof="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fbeb7b1f2e_0_7"/>
          <p:cNvSpPr txBox="1">
            <a:spLocks noGrp="1"/>
          </p:cNvSpPr>
          <p:nvPr>
            <p:ph type="title"/>
          </p:nvPr>
        </p:nvSpPr>
        <p:spPr>
          <a:xfrm>
            <a:off x="451556" y="212725"/>
            <a:ext cx="11256072" cy="6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sz="3300" b="1" dirty="0"/>
              <a:t>Relation </a:t>
            </a:r>
            <a:r>
              <a:rPr lang="it-IT" sz="3300" b="1" dirty="0" err="1"/>
              <a:t>Extraction</a:t>
            </a:r>
            <a:r>
              <a:rPr lang="it-IT" sz="3300" dirty="0"/>
              <a:t>: </a:t>
            </a:r>
            <a:r>
              <a:rPr lang="it-IT" sz="3300" dirty="0" err="1"/>
              <a:t>Original</a:t>
            </a:r>
            <a:r>
              <a:rPr lang="it-IT" sz="3300" dirty="0"/>
              <a:t> vs </a:t>
            </a:r>
            <a:r>
              <a:rPr lang="it-IT" sz="3300" dirty="0" err="1"/>
              <a:t>Projected</a:t>
            </a:r>
            <a:r>
              <a:rPr lang="it-IT" sz="3300" dirty="0"/>
              <a:t> </a:t>
            </a:r>
            <a:endParaRPr sz="3300" dirty="0"/>
          </a:p>
        </p:txBody>
      </p:sp>
      <p:graphicFrame>
        <p:nvGraphicFramePr>
          <p:cNvPr id="517" name="Google Shape;517;g2fbeb7b1f2e_0_7"/>
          <p:cNvGraphicFramePr/>
          <p:nvPr>
            <p:extLst>
              <p:ext uri="{D42A27DB-BD31-4B8C-83A1-F6EECF244321}">
                <p14:modId xmlns:p14="http://schemas.microsoft.com/office/powerpoint/2010/main" val="3856670221"/>
              </p:ext>
            </p:extLst>
          </p:nvPr>
        </p:nvGraphicFramePr>
        <p:xfrm>
          <a:off x="2376529" y="1222278"/>
          <a:ext cx="7144025" cy="3934693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010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0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53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38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3842">
                  <a:extLst>
                    <a:ext uri="{9D8B030D-6E8A-4147-A177-3AD203B41FA5}">
                      <a16:colId xmlns:a16="http://schemas.microsoft.com/office/drawing/2014/main" val="3722417960"/>
                    </a:ext>
                  </a:extLst>
                </a:gridCol>
              </a:tblGrid>
              <a:tr h="381775">
                <a:tc rowSpan="2"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/>
                        <a:t>Data: Italian</a:t>
                      </a:r>
                      <a:endParaRPr sz="1800" b="1"/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/>
                        <a:t>Model: Llama 3 8B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 i="1" dirty="0"/>
                        <a:t>Test</a:t>
                      </a:r>
                      <a:endParaRPr sz="1800" b="1" i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775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/>
                        <a:t>Original </a:t>
                      </a:r>
                      <a:endParaRPr sz="1800" b="1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/>
                        <a:t>(82 docs)</a:t>
                      </a:r>
                      <a:endParaRPr sz="1800" b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 dirty="0" err="1">
                          <a:solidFill>
                            <a:schemeClr val="dk1"/>
                          </a:solidFill>
                        </a:rPr>
                        <a:t>Translated</a:t>
                      </a:r>
                      <a:r>
                        <a:rPr lang="it-IT" sz="1800" b="1" dirty="0">
                          <a:solidFill>
                            <a:schemeClr val="dk1"/>
                          </a:solidFill>
                        </a:rPr>
                        <a:t> </a:t>
                      </a:r>
                      <a:endParaRPr sz="1800" b="1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 dirty="0">
                          <a:solidFill>
                            <a:schemeClr val="dk1"/>
                          </a:solidFill>
                        </a:rPr>
                        <a:t>(42 </a:t>
                      </a:r>
                      <a:r>
                        <a:rPr lang="it-IT" sz="1800" b="1" dirty="0" err="1">
                          <a:solidFill>
                            <a:schemeClr val="dk1"/>
                          </a:solidFill>
                        </a:rPr>
                        <a:t>docs</a:t>
                      </a:r>
                      <a:r>
                        <a:rPr lang="it-IT" sz="1800" b="1" dirty="0">
                          <a:solidFill>
                            <a:schemeClr val="dk1"/>
                          </a:solidFill>
                        </a:rPr>
                        <a:t>)</a:t>
                      </a:r>
                      <a:endParaRPr sz="18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it-IT" sz="1800" b="1" dirty="0" err="1"/>
                        <a:t>Average</a:t>
                      </a:r>
                      <a:endParaRPr sz="1800" b="1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775">
                <a:tc rowSpan="3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 i="1"/>
                        <a:t>Train</a:t>
                      </a:r>
                      <a:endParaRPr sz="1800" b="1" i="1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 i="0" dirty="0" err="1"/>
                        <a:t>Original</a:t>
                      </a:r>
                      <a:r>
                        <a:rPr lang="it-IT" sz="1800" b="1" i="0" dirty="0"/>
                        <a:t> </a:t>
                      </a:r>
                      <a:endParaRPr sz="1800" b="1" i="0" dirty="0"/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 i="0" dirty="0"/>
                        <a:t>(42 </a:t>
                      </a:r>
                      <a:r>
                        <a:rPr lang="it-IT" sz="1800" b="1" i="0" dirty="0" err="1"/>
                        <a:t>docs</a:t>
                      </a:r>
                      <a:r>
                        <a:rPr lang="it-IT" sz="1800" b="1" i="0" dirty="0"/>
                        <a:t>)</a:t>
                      </a:r>
                      <a:endParaRPr sz="1800" b="1" i="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dirty="0"/>
                        <a:t>63.66</a:t>
                      </a:r>
                      <a:endParaRPr sz="160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dirty="0"/>
                        <a:t>32.64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dirty="0"/>
                        <a:t>48.15</a:t>
                      </a:r>
                      <a:endParaRPr sz="160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7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 i="0" dirty="0" err="1"/>
                        <a:t>Translated</a:t>
                      </a:r>
                      <a:r>
                        <a:rPr lang="it-IT" sz="1800" b="1" i="0" dirty="0"/>
                        <a:t> </a:t>
                      </a:r>
                      <a:endParaRPr sz="1800" b="1" i="0" dirty="0"/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 i="0" dirty="0"/>
                        <a:t>(42 </a:t>
                      </a:r>
                      <a:r>
                        <a:rPr lang="it-IT" sz="1800" b="1" i="0" dirty="0" err="1"/>
                        <a:t>docs</a:t>
                      </a:r>
                      <a:r>
                        <a:rPr lang="it-IT" sz="1800" b="1" i="0" dirty="0"/>
                        <a:t>)</a:t>
                      </a:r>
                      <a:endParaRPr sz="1800" b="1" i="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dirty="0"/>
                        <a:t>53.19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dirty="0"/>
                        <a:t>40.40</a:t>
                      </a:r>
                      <a:endParaRPr sz="180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dirty="0"/>
                        <a:t>46.79</a:t>
                      </a:r>
                      <a:endParaRPr sz="180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7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 i="0" dirty="0" err="1"/>
                        <a:t>Original</a:t>
                      </a:r>
                      <a:r>
                        <a:rPr lang="it-IT" sz="1800" b="1" i="0" dirty="0"/>
                        <a:t> + </a:t>
                      </a:r>
                      <a:r>
                        <a:rPr lang="it-IT" sz="1800" b="1" i="0" dirty="0" err="1"/>
                        <a:t>Translated</a:t>
                      </a:r>
                      <a:r>
                        <a:rPr lang="it-IT" sz="1800" b="1" i="0" dirty="0"/>
                        <a:t> </a:t>
                      </a:r>
                      <a:endParaRPr sz="1800" b="1" i="0" dirty="0"/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 i="0" dirty="0"/>
                        <a:t>(84 </a:t>
                      </a:r>
                      <a:r>
                        <a:rPr lang="it-IT" sz="1800" b="1" i="0" dirty="0" err="1"/>
                        <a:t>docs</a:t>
                      </a:r>
                      <a:r>
                        <a:rPr lang="it-IT" sz="1800" b="1" i="0" dirty="0"/>
                        <a:t>)</a:t>
                      </a:r>
                      <a:endParaRPr sz="1800" b="1" i="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3C6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dirty="0"/>
                        <a:t>67.17</a:t>
                      </a:r>
                      <a:endParaRPr sz="1600" b="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dirty="0"/>
                        <a:t>42.57</a:t>
                      </a:r>
                      <a:endParaRPr sz="1600" b="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0" dirty="0"/>
                        <a:t>54.87</a:t>
                      </a:r>
                      <a:endParaRPr sz="1600" b="0" dirty="0"/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77D555BA-71F1-02B1-43E9-189FEF266DCA}"/>
              </a:ext>
            </a:extLst>
          </p:cNvPr>
          <p:cNvSpPr txBox="1"/>
          <p:nvPr/>
        </p:nvSpPr>
        <p:spPr>
          <a:xfrm>
            <a:off x="1784531" y="5410834"/>
            <a:ext cx="8300372" cy="1133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160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en-US" sz="2000" noProof="0" dirty="0">
                <a:latin typeface="Calibri"/>
                <a:ea typeface="Calibri"/>
                <a:cs typeface="Calibri"/>
                <a:sym typeface="Calibri"/>
              </a:rPr>
              <a:t>Training on “Original” data performs better (48.15)  than training on “projected” data (46.79).</a:t>
            </a:r>
          </a:p>
          <a:p>
            <a:pPr marL="101600">
              <a:lnSpc>
                <a:spcPct val="115000"/>
              </a:lnSpc>
              <a:buSzPts val="2000"/>
            </a:pPr>
            <a:r>
              <a:rPr lang="en-US" sz="2000" noProof="0" dirty="0">
                <a:latin typeface="Calibri"/>
                <a:ea typeface="Calibri"/>
                <a:cs typeface="Calibri"/>
                <a:sym typeface="Calibri"/>
              </a:rPr>
              <a:t>Training on both “original” and “project</a:t>
            </a:r>
            <a:r>
              <a:rPr lang="en-US" sz="2000" dirty="0">
                <a:latin typeface="Calibri"/>
                <a:ea typeface="Calibri"/>
                <a:cs typeface="Calibri"/>
                <a:sym typeface="Calibri"/>
              </a:rPr>
              <a:t>ed” data boosts performance (54.87).</a:t>
            </a:r>
            <a:endParaRPr lang="en-US" sz="2000" noProof="0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57989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2e165c1ccee_7_33"/>
          <p:cNvSpPr txBox="1">
            <a:spLocks noGrp="1"/>
          </p:cNvSpPr>
          <p:nvPr>
            <p:ph type="title"/>
          </p:nvPr>
        </p:nvSpPr>
        <p:spPr>
          <a:xfrm>
            <a:off x="543350" y="441325"/>
            <a:ext cx="10297500" cy="8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dirty="0"/>
              <a:t>WP1: </a:t>
            </a:r>
            <a:r>
              <a:rPr lang="it-IT" dirty="0" err="1"/>
              <a:t>Conclusions</a:t>
            </a:r>
            <a:endParaRPr dirty="0"/>
          </a:p>
        </p:txBody>
      </p:sp>
      <p:sp>
        <p:nvSpPr>
          <p:cNvPr id="524" name="Google Shape;524;g2e165c1ccee_7_33"/>
          <p:cNvSpPr txBox="1"/>
          <p:nvPr/>
        </p:nvSpPr>
        <p:spPr>
          <a:xfrm>
            <a:off x="426100" y="1690825"/>
            <a:ext cx="10297500" cy="4856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889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</a:pPr>
            <a:r>
              <a:rPr lang="en-US" sz="2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Achievements</a:t>
            </a:r>
            <a:r>
              <a:rPr lang="en-US" sz="2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on </a:t>
            </a:r>
            <a:r>
              <a:rPr lang="en-US" sz="22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multilinguality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2" indent="-368300">
              <a:lnSpc>
                <a:spcPct val="115000"/>
              </a:lnSpc>
              <a:buSzPts val="2200"/>
              <a:buFont typeface="Arial"/>
              <a:buChar char="●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new, open source (</a:t>
            </a:r>
            <a:r>
              <a:rPr lang="en-US" sz="2200" dirty="0">
                <a:solidFill>
                  <a:schemeClr val="dk1"/>
                </a:solidFill>
              </a:rPr>
              <a:t>CC-BY distribution)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eCREAM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dataset, with training and test data on Italian, Greek, Polish, Slovakian and Slovenian, projected from English as a source. We need a name!</a:t>
            </a:r>
          </a:p>
          <a:p>
            <a:pPr marL="457200" lvl="3" indent="-368300">
              <a:lnSpc>
                <a:spcPct val="115000"/>
              </a:lnSpc>
              <a:buSzPts val="2200"/>
              <a:buFont typeface="Arial"/>
              <a:buChar char="●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new, single </a:t>
            </a:r>
            <a:r>
              <a:rPr lang="en-US" sz="2200" dirty="0">
                <a:solidFill>
                  <a:schemeClr val="dk1"/>
                </a:solidFill>
              </a:rPr>
              <a:t>model for all </a:t>
            </a:r>
            <a:r>
              <a:rPr lang="en-US" sz="2200" dirty="0" err="1">
                <a:solidFill>
                  <a:schemeClr val="dk1"/>
                </a:solidFill>
              </a:rPr>
              <a:t>eCREAM</a:t>
            </a:r>
            <a:r>
              <a:rPr lang="en-US" sz="2200" dirty="0">
                <a:solidFill>
                  <a:schemeClr val="dk1"/>
                </a:solidFill>
              </a:rPr>
              <a:t> languages. We need a name!</a:t>
            </a:r>
          </a:p>
          <a:p>
            <a:pPr marL="457200" lvl="3" indent="-368300">
              <a:lnSpc>
                <a:spcPct val="115000"/>
              </a:lnSpc>
              <a:buSzPts val="2200"/>
              <a:buFont typeface="Arial"/>
              <a:buChar char="●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Few dozen documents allow to achieve encouraging results</a:t>
            </a:r>
            <a:endParaRPr sz="2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it-IT" sz="2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WP1 </a:t>
            </a:r>
            <a:r>
              <a:rPr lang="it-IT" sz="22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dissemination</a:t>
            </a:r>
            <a:endParaRPr sz="22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●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Paper at BIO-NLP 2024 </a:t>
            </a:r>
          </a:p>
          <a:p>
            <a:pPr marL="457200" marR="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●"/>
            </a:pPr>
            <a:r>
              <a:rPr lang="en-US" sz="2200" dirty="0">
                <a:solidFill>
                  <a:schemeClr val="dk1"/>
                </a:solidFill>
              </a:rPr>
              <a:t>Submission to Frontiers issue</a:t>
            </a:r>
          </a:p>
          <a:p>
            <a:pPr marL="457200" marR="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●"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Submission to LRE (Language Resources and Evaluation)</a:t>
            </a:r>
            <a:endParaRPr sz="2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2e165c1ccee_7_33"/>
          <p:cNvSpPr txBox="1">
            <a:spLocks noGrp="1"/>
          </p:cNvSpPr>
          <p:nvPr>
            <p:ph type="title"/>
          </p:nvPr>
        </p:nvSpPr>
        <p:spPr>
          <a:xfrm>
            <a:off x="543350" y="441325"/>
            <a:ext cx="10297500" cy="8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dirty="0"/>
              <a:t>WP1: Next Steps</a:t>
            </a:r>
            <a:endParaRPr dirty="0"/>
          </a:p>
        </p:txBody>
      </p:sp>
      <p:sp>
        <p:nvSpPr>
          <p:cNvPr id="524" name="Google Shape;524;g2e165c1ccee_7_33"/>
          <p:cNvSpPr txBox="1"/>
          <p:nvPr/>
        </p:nvSpPr>
        <p:spPr>
          <a:xfrm>
            <a:off x="426100" y="1690825"/>
            <a:ext cx="10297500" cy="4785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●"/>
            </a:pPr>
            <a:r>
              <a:rPr lang="en-US" sz="2400" dirty="0">
                <a:latin typeface="Calibri"/>
                <a:cs typeface="Calibri"/>
              </a:rPr>
              <a:t>Consolidate experiments on extended E3C (few weeks)</a:t>
            </a:r>
            <a:endParaRPr sz="2400" dirty="0">
              <a:latin typeface="Calibri"/>
              <a:cs typeface="Calibri"/>
            </a:endParaRPr>
          </a:p>
          <a:p>
            <a:pPr marL="457200" marR="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●"/>
            </a:pPr>
            <a:endParaRPr lang="it-IT" sz="2400" dirty="0">
              <a:latin typeface="Calibri"/>
              <a:cs typeface="Calibri"/>
            </a:endParaRPr>
          </a:p>
          <a:p>
            <a:pPr marL="457200" lvl="3" indent="-368300">
              <a:lnSpc>
                <a:spcPct val="115000"/>
              </a:lnSpc>
              <a:buSzPts val="2200"/>
              <a:buFont typeface="Arial"/>
              <a:buChar char="●"/>
            </a:pPr>
            <a:r>
              <a:rPr lang="en-US" sz="2400" dirty="0">
                <a:latin typeface="Calibri"/>
                <a:cs typeface="Calibri"/>
              </a:rPr>
              <a:t>Pre-training </a:t>
            </a:r>
            <a:r>
              <a:rPr lang="en-US" sz="2400" dirty="0" err="1">
                <a:latin typeface="Calibri"/>
                <a:cs typeface="Calibri"/>
              </a:rPr>
              <a:t>eCREAM</a:t>
            </a:r>
            <a:r>
              <a:rPr lang="en-US" sz="2400" dirty="0">
                <a:latin typeface="Calibri"/>
                <a:cs typeface="Calibri"/>
              </a:rPr>
              <a:t> models on medical data, taking advantage of new facilities at FBK, suitable for re-training LLMs (initial experiments by end of October)</a:t>
            </a:r>
          </a:p>
          <a:p>
            <a:pPr marL="457200" lvl="3" indent="-368300">
              <a:lnSpc>
                <a:spcPct val="115000"/>
              </a:lnSpc>
              <a:buSzPts val="2200"/>
              <a:buFont typeface="Arial"/>
              <a:buChar char="●"/>
            </a:pPr>
            <a:endParaRPr lang="en-US" sz="2400" dirty="0">
              <a:latin typeface="Calibri"/>
              <a:cs typeface="Calibri"/>
            </a:endParaRPr>
          </a:p>
          <a:p>
            <a:pPr marL="457200" lvl="3" indent="-368300">
              <a:lnSpc>
                <a:spcPct val="115000"/>
              </a:lnSpc>
              <a:buSzPts val="2200"/>
              <a:buFont typeface="Arial"/>
              <a:buChar char="●"/>
            </a:pPr>
            <a:r>
              <a:rPr lang="en-US" sz="2400" dirty="0">
                <a:latin typeface="Calibri"/>
                <a:cs typeface="Calibri"/>
              </a:rPr>
              <a:t>Take advantage of “real” data from EDs, initially in Italian</a:t>
            </a:r>
          </a:p>
          <a:p>
            <a:pPr marL="457200" lvl="3" indent="-368300">
              <a:lnSpc>
                <a:spcPct val="115000"/>
              </a:lnSpc>
              <a:buSzPts val="2200"/>
              <a:buFont typeface="Arial"/>
              <a:buChar char="●"/>
            </a:pPr>
            <a:endParaRPr lang="en-US" sz="2400" dirty="0">
              <a:latin typeface="Calibri"/>
              <a:cs typeface="Calibri"/>
            </a:endParaRPr>
          </a:p>
          <a:p>
            <a:pPr marL="457200" lvl="3" indent="-368300">
              <a:lnSpc>
                <a:spcPct val="115000"/>
              </a:lnSpc>
              <a:buSzPts val="2200"/>
              <a:buFont typeface="Arial"/>
              <a:buChar char="●"/>
            </a:pPr>
            <a:r>
              <a:rPr lang="en-US" sz="2400" dirty="0">
                <a:latin typeface="Calibri"/>
                <a:cs typeface="Calibri"/>
              </a:rPr>
              <a:t>Next, move to CRF population, when annotated data start to be available</a:t>
            </a:r>
            <a:endParaRPr sz="2400" dirty="0">
              <a:latin typeface="Calibri"/>
              <a:cs typeface="Calibri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0039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e15a972d97_4_7"/>
          <p:cNvSpPr txBox="1">
            <a:spLocks noGrp="1"/>
          </p:cNvSpPr>
          <p:nvPr>
            <p:ph type="title"/>
          </p:nvPr>
        </p:nvSpPr>
        <p:spPr>
          <a:xfrm>
            <a:off x="483277" y="164325"/>
            <a:ext cx="8762100" cy="6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 dirty="0"/>
              <a:t>WP1 Goal: </a:t>
            </a:r>
            <a:r>
              <a:rPr lang="it-IT" dirty="0" err="1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Entity</a:t>
            </a:r>
            <a:r>
              <a:rPr lang="it-IT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 </a:t>
            </a:r>
            <a:r>
              <a:rPr lang="it-IT" dirty="0" err="1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Extraction</a:t>
            </a:r>
            <a:r>
              <a:rPr lang="it-IT" dirty="0"/>
              <a:t> from Free Text</a:t>
            </a:r>
            <a:endParaRPr dirty="0"/>
          </a:p>
        </p:txBody>
      </p:sp>
      <p:sp>
        <p:nvSpPr>
          <p:cNvPr id="80" name="Google Shape;80;g2e15a972d97_4_7"/>
          <p:cNvSpPr txBox="1"/>
          <p:nvPr/>
        </p:nvSpPr>
        <p:spPr>
          <a:xfrm>
            <a:off x="612550" y="1259150"/>
            <a:ext cx="4607400" cy="507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"Patient around 2:00 am this morning, while in bed, reported sudden onset of shortness of breath. She denies chest pain, no </a:t>
            </a:r>
            <a:r>
              <a:rPr lang="it-IT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feverRPA</a:t>
            </a: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DM2, pm carrier, hypertension, previous STEMI (medical treatment) coxarthrosis left hip (refused prosthetic surgery) orthopedic problem hip </a:t>
            </a:r>
            <a:r>
              <a:rPr lang="it-IT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lftvaccinated</a:t>
            </a: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sars cov2 3 </a:t>
            </a:r>
            <a:r>
              <a:rPr lang="it-IT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dosesHT</a:t>
            </a: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metformin, atenolol, lasitone, triatec, asa, allopurinol, lasix, </a:t>
            </a:r>
            <a: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ALLERGY TO </a:t>
            </a:r>
            <a:r>
              <a:rPr lang="it-IT" sz="18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PENICILLIN</a:t>
            </a:r>
            <a:r>
              <a:rPr lang="it-IT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Patient</a:t>
            </a: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awake and fairly cooperative, dyspnoic and tachypnoicInitial marbling in lower extremities, pale and cold </a:t>
            </a:r>
            <a:r>
              <a:rPr lang="it-IT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sweatSBP</a:t>
            </a: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135/80 </a:t>
            </a:r>
            <a:r>
              <a:rPr lang="it-IT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mmhgsat</a:t>
            </a: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98 % with reservoir </a:t>
            </a:r>
            <a: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HR: 100 bpm</a:t>
            </a:r>
            <a:r>
              <a:rPr lang="it-IT" sz="1800" b="1" i="0" u="none" strike="noStrike" cap="none">
                <a:solidFill>
                  <a:srgbClr val="7BA7A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temp. apyretic POE: reduced MV with diffuse rales ( rising tide)COE: valid tachycardic tones, poorly evaluable </a:t>
            </a:r>
            <a:r>
              <a:rPr lang="it-IT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pausesAOE</a:t>
            </a: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treatable globular not painful on </a:t>
            </a:r>
            <a:r>
              <a:rPr lang="it-IT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palpation</a:t>
            </a:r>
            <a:r>
              <a:rPr lang="it-IT" sz="18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Mild</a:t>
            </a:r>
            <a:r>
              <a:rPr lang="it-IT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bilateral pretibial edema</a:t>
            </a:r>
            <a:r>
              <a:rPr lang="it-IT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81" name="Google Shape;81;g2e15a972d97_4_7"/>
          <p:cNvGraphicFramePr/>
          <p:nvPr/>
        </p:nvGraphicFramePr>
        <p:xfrm>
          <a:off x="5680384" y="1531620"/>
          <a:ext cx="6300600" cy="4892080"/>
        </p:xfrm>
        <a:graphic>
          <a:graphicData uri="http://schemas.openxmlformats.org/drawingml/2006/table">
            <a:tbl>
              <a:tblPr firstRow="1" bandRow="1">
                <a:noFill/>
                <a:tableStyleId>{67349C67-0A06-42E2-87AC-3B43A61A3F8C}</a:tableStyleId>
              </a:tblPr>
              <a:tblGrid>
                <a:gridCol w="1792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7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it-IT" sz="1650" b="1" u="none" strike="noStrike" cap="none">
                          <a:solidFill>
                            <a:schemeClr val="dk1"/>
                          </a:solidFill>
                        </a:rPr>
                        <a:t>Does the patient have drug allergies?</a:t>
                      </a:r>
                      <a:endParaRPr sz="2000" b="1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it-IT" sz="1650" b="0" u="none" strike="noStrike" cap="none">
                          <a:solidFill>
                            <a:schemeClr val="dk1"/>
                          </a:solidFill>
                        </a:rPr>
                        <a:t> </a:t>
                      </a:r>
                      <a:endParaRPr sz="1650" u="none" strike="noStrike" cap="none"/>
                    </a:p>
                  </a:txBody>
                  <a:tcPr marL="91450" marR="91450" marT="45725" marB="45725">
                    <a:solidFill>
                      <a:srgbClr val="B5DBD1">
                        <a:alpha val="6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it-IT" sz="1650" u="none" strike="noStrike" cap="none"/>
                        <a:t>Yes, the patient has a penicillin allergy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it-IT" sz="1650" b="1" u="none" strike="noStrike" cap="none">
                          <a:solidFill>
                            <a:schemeClr val="dk1"/>
                          </a:solidFill>
                        </a:rPr>
                        <a:t>Does the patient have vascular problems?</a:t>
                      </a:r>
                      <a:endParaRPr sz="2000" b="1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endParaRPr sz="1650" u="none" strike="noStrike" cap="none"/>
                    </a:p>
                  </a:txBody>
                  <a:tcPr marL="91450" marR="91450" marT="45725" marB="45725">
                    <a:solidFill>
                      <a:srgbClr val="B5DBD1">
                        <a:alpha val="6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it-IT" sz="1650" u="none" strike="noStrike" cap="none"/>
                        <a:t>Yes, the patient has vascular problems, </a:t>
                      </a:r>
                      <a:endParaRPr sz="20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it-IT" sz="1650" u="none" strike="noStrike" cap="none"/>
                        <a:t>as indicated by the presence of bilateral mild pretibial edema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it-IT" sz="1650" b="1" u="none" strike="noStrike" cap="none">
                          <a:solidFill>
                            <a:schemeClr val="dk1"/>
                          </a:solidFill>
                        </a:rPr>
                        <a:t>Does the patient have an active neoplasia?</a:t>
                      </a:r>
                      <a:endParaRPr sz="2000" b="1" u="none" strike="noStrike" cap="none"/>
                    </a:p>
                  </a:txBody>
                  <a:tcPr marL="91450" marR="91450" marT="45725" marB="45725">
                    <a:solidFill>
                      <a:srgbClr val="B5DBD1">
                        <a:alpha val="6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it-IT" sz="1650" u="none" strike="noStrike" cap="none"/>
                        <a:t>It is not specified whether the patient has an active neoplasia</a:t>
                      </a:r>
                      <a:endParaRPr sz="165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it-IT" sz="1650" b="1" u="none" strike="noStrike" cap="none">
                          <a:solidFill>
                            <a:schemeClr val="dk1"/>
                          </a:solidFill>
                        </a:rPr>
                        <a:t>What is the value of the patient’s heartbeats per minute? </a:t>
                      </a:r>
                      <a:endParaRPr sz="1650" b="1" u="none" strike="noStrike" cap="none"/>
                    </a:p>
                  </a:txBody>
                  <a:tcPr marL="91450" marR="91450" marT="45725" marB="45725">
                    <a:solidFill>
                      <a:srgbClr val="B5DBD1">
                        <a:alpha val="6941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50"/>
                        <a:buFont typeface="Arial"/>
                        <a:buNone/>
                      </a:pPr>
                      <a:r>
                        <a:rPr lang="it-IT" sz="1650" u="none" strike="noStrike" cap="none"/>
                        <a:t>The patient's heartbeats are given as HR: 100 bpm, so the heart rate is 100 beats per minute.</a:t>
                      </a:r>
                      <a:endParaRPr sz="165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2" name="Google Shape;82;g2e15a972d97_4_7"/>
          <p:cNvSpPr/>
          <p:nvPr/>
        </p:nvSpPr>
        <p:spPr>
          <a:xfrm>
            <a:off x="1294398" y="953658"/>
            <a:ext cx="3020100" cy="253800"/>
          </a:xfrm>
          <a:prstGeom prst="roundRect">
            <a:avLst>
              <a:gd name="adj" fmla="val 16667"/>
            </a:avLst>
          </a:prstGeom>
          <a:solidFill>
            <a:srgbClr val="B5DBD1"/>
          </a:solidFill>
          <a:ln w="12700" cap="flat" cmpd="sng">
            <a:solidFill>
              <a:srgbClr val="B5DB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it-IT" sz="1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Example: input text*</a:t>
            </a:r>
            <a:endParaRPr sz="2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2e15a972d97_4_7"/>
          <p:cNvSpPr txBox="1"/>
          <p:nvPr/>
        </p:nvSpPr>
        <p:spPr>
          <a:xfrm>
            <a:off x="7905725" y="944100"/>
            <a:ext cx="32676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it-IT" sz="1900" b="1" i="0" u="none" strike="noStrike" cap="none" dirty="0" err="1">
                <a:solidFill>
                  <a:srgbClr val="FF6666"/>
                </a:solidFill>
                <a:latin typeface="Calibri"/>
                <a:ea typeface="Calibri"/>
                <a:cs typeface="Calibri"/>
                <a:sym typeface="Calibri"/>
              </a:rPr>
              <a:t>eCREAM</a:t>
            </a:r>
            <a:r>
              <a:rPr lang="it-IT" sz="1900" b="1" i="0" u="none" strike="noStrike" cap="none" dirty="0">
                <a:solidFill>
                  <a:srgbClr val="FF6666"/>
                </a:solidFill>
                <a:latin typeface="Calibri"/>
                <a:ea typeface="Calibri"/>
                <a:cs typeface="Calibri"/>
                <a:sym typeface="Calibri"/>
              </a:rPr>
              <a:t> NLP Model </a:t>
            </a:r>
            <a:r>
              <a:rPr lang="it-IT" sz="1900" b="1" i="0" u="none" strike="noStrike" cap="none" dirty="0" err="1">
                <a:solidFill>
                  <a:srgbClr val="FF6666"/>
                </a:solidFill>
                <a:latin typeface="Calibri"/>
                <a:ea typeface="Calibri"/>
                <a:cs typeface="Calibri"/>
                <a:sym typeface="Calibri"/>
              </a:rPr>
              <a:t>answers</a:t>
            </a:r>
            <a:endParaRPr sz="17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g2e15a972d97_4_7"/>
          <p:cNvSpPr txBox="1"/>
          <p:nvPr/>
        </p:nvSpPr>
        <p:spPr>
          <a:xfrm>
            <a:off x="0" y="6581001"/>
            <a:ext cx="78615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0"/>
              <a:buFont typeface="Arial"/>
              <a:buNone/>
            </a:pPr>
            <a:r>
              <a:rPr lang="it-IT" sz="1250" b="0" i="0" u="none" strike="noStrike" cap="none" dirty="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it-IT" sz="1250" b="0" i="0" u="none" strike="noStrike" cap="none" dirty="0" err="1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Translated</a:t>
            </a:r>
            <a:r>
              <a:rPr lang="it-IT" sz="1250" b="0" i="0" u="none" strike="noStrike" cap="none" dirty="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 from </a:t>
            </a:r>
            <a:r>
              <a:rPr lang="it-IT" sz="1250" b="0" i="0" u="none" strike="noStrike" cap="none" dirty="0" err="1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Italian</a:t>
            </a:r>
            <a:r>
              <a:rPr lang="it-IT" sz="1250" dirty="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it-IT" sz="1250" b="0" i="0" u="none" strike="noStrike" cap="none" dirty="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note the </a:t>
            </a:r>
            <a:r>
              <a:rPr lang="it-IT" sz="1250" b="0" i="0" u="none" strike="noStrike" cap="none" dirty="0" err="1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lack</a:t>
            </a:r>
            <a:r>
              <a:rPr lang="it-IT" sz="1250" b="0" i="0" u="none" strike="noStrike" cap="none" dirty="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 of </a:t>
            </a:r>
            <a:r>
              <a:rPr lang="it-IT" sz="1250" b="0" i="0" u="none" strike="noStrike" cap="none" dirty="0" err="1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attention</a:t>
            </a:r>
            <a:r>
              <a:rPr lang="it-IT" sz="1250" b="0" i="0" u="none" strike="noStrike" cap="none" dirty="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it-IT" sz="1250" b="0" i="0" u="none" strike="noStrike" cap="none" dirty="0" err="1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formatting</a:t>
            </a:r>
            <a:endParaRPr sz="1250" b="0" i="0" u="none" strike="noStrike" cap="none" dirty="0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g2e15a972d97_4_7"/>
          <p:cNvSpPr txBox="1"/>
          <p:nvPr/>
        </p:nvSpPr>
        <p:spPr>
          <a:xfrm>
            <a:off x="5352375" y="996175"/>
            <a:ext cx="19617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it-IT" sz="1900" b="1" i="0" u="none" strike="noStrike" cap="none">
                <a:solidFill>
                  <a:srgbClr val="FF6666"/>
                </a:solidFill>
                <a:latin typeface="Calibri"/>
                <a:ea typeface="Calibri"/>
                <a:cs typeface="Calibri"/>
                <a:sym typeface="Calibri"/>
              </a:rPr>
              <a:t>vCRF</a:t>
            </a:r>
            <a:endParaRPr sz="1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55841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0" name="Google Shape;530;p34" descr="Immagine che contiene testo, schermata, Carattere, logo&#10;&#10;Descrizione generata automa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72"/>
            <a:ext cx="12201925" cy="6852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e165c1ccee_10_62"/>
          <p:cNvSpPr/>
          <p:nvPr/>
        </p:nvSpPr>
        <p:spPr>
          <a:xfrm>
            <a:off x="972800" y="1445100"/>
            <a:ext cx="1826100" cy="1257900"/>
          </a:xfrm>
          <a:prstGeom prst="rect">
            <a:avLst/>
          </a:prstGeom>
          <a:solidFill>
            <a:srgbClr val="BFE5E9"/>
          </a:solidFill>
          <a:ln w="9525" cap="flat" cmpd="sng">
            <a:solidFill>
              <a:srgbClr val="D0CE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Collection of public data on medical domain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2e165c1ccee_10_62"/>
          <p:cNvSpPr/>
          <p:nvPr/>
        </p:nvSpPr>
        <p:spPr>
          <a:xfrm>
            <a:off x="4634475" y="1445100"/>
            <a:ext cx="1826100" cy="2317200"/>
          </a:xfrm>
          <a:prstGeom prst="rect">
            <a:avLst/>
          </a:prstGeom>
          <a:solidFill>
            <a:srgbClr val="BFE5E9"/>
          </a:solidFill>
          <a:ln w="9525" cap="flat" cmpd="sng">
            <a:solidFill>
              <a:srgbClr val="D0CE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LLM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finetuned </a:t>
            </a:r>
            <a:r>
              <a:rPr lang="it-IT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 medical data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(e.g., Med MT5) 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2e165c1ccee_10_62"/>
          <p:cNvSpPr/>
          <p:nvPr/>
        </p:nvSpPr>
        <p:spPr>
          <a:xfrm>
            <a:off x="8212275" y="1521300"/>
            <a:ext cx="1826100" cy="2234100"/>
          </a:xfrm>
          <a:prstGeom prst="rect">
            <a:avLst/>
          </a:prstGeom>
          <a:solidFill>
            <a:srgbClr val="BFE5E9"/>
          </a:solidFill>
          <a:ln w="9525" cap="flat" cmpd="sng">
            <a:solidFill>
              <a:srgbClr val="D0CE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eCREAM model finetuned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2e165c1ccee_10_62"/>
          <p:cNvSpPr/>
          <p:nvPr/>
        </p:nvSpPr>
        <p:spPr>
          <a:xfrm>
            <a:off x="4650907" y="4238400"/>
            <a:ext cx="1826100" cy="1257900"/>
          </a:xfrm>
          <a:prstGeom prst="rect">
            <a:avLst/>
          </a:prstGeom>
          <a:solidFill>
            <a:srgbClr val="BFE5E9"/>
          </a:solidFill>
          <a:ln w="9525" cap="flat" cmpd="sng">
            <a:solidFill>
              <a:srgbClr val="D0CE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vCRF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expert annotation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2e165c1ccee_10_62"/>
          <p:cNvSpPr/>
          <p:nvPr/>
        </p:nvSpPr>
        <p:spPr>
          <a:xfrm>
            <a:off x="3043500" y="1849550"/>
            <a:ext cx="1375500" cy="189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BFE5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2e165c1ccee_10_62"/>
          <p:cNvSpPr txBox="1"/>
          <p:nvPr/>
        </p:nvSpPr>
        <p:spPr>
          <a:xfrm>
            <a:off x="3043800" y="2038850"/>
            <a:ext cx="1299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domain 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finetuning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2e165c1ccee_10_62"/>
          <p:cNvSpPr txBox="1"/>
          <p:nvPr/>
        </p:nvSpPr>
        <p:spPr>
          <a:xfrm>
            <a:off x="3183800" y="3405575"/>
            <a:ext cx="13755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domain 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finetuning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2e165c1ccee_10_62"/>
          <p:cNvSpPr/>
          <p:nvPr/>
        </p:nvSpPr>
        <p:spPr>
          <a:xfrm>
            <a:off x="1891650" y="3260375"/>
            <a:ext cx="2527200" cy="2652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chemeClr val="lt2"/>
          </a:solidFill>
          <a:ln w="9525" cap="flat" cmpd="sng">
            <a:solidFill>
              <a:srgbClr val="BFE5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2e165c1ccee_10_62"/>
          <p:cNvSpPr txBox="1"/>
          <p:nvPr/>
        </p:nvSpPr>
        <p:spPr>
          <a:xfrm>
            <a:off x="3043499" y="5424638"/>
            <a:ext cx="207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g2e165c1ccee_10_62"/>
          <p:cNvSpPr/>
          <p:nvPr/>
        </p:nvSpPr>
        <p:spPr>
          <a:xfrm>
            <a:off x="10106888" y="2534900"/>
            <a:ext cx="1158000" cy="305700"/>
          </a:xfrm>
          <a:prstGeom prst="rightArrow">
            <a:avLst>
              <a:gd name="adj1" fmla="val 14289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BFE5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g2e165c1ccee_10_62"/>
          <p:cNvSpPr txBox="1"/>
          <p:nvPr/>
        </p:nvSpPr>
        <p:spPr>
          <a:xfrm>
            <a:off x="10183100" y="2740475"/>
            <a:ext cx="1215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model evaluation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2e165c1ccee_10_62"/>
          <p:cNvSpPr/>
          <p:nvPr/>
        </p:nvSpPr>
        <p:spPr>
          <a:xfrm>
            <a:off x="6444775" y="3083800"/>
            <a:ext cx="1075800" cy="3069900"/>
          </a:xfrm>
          <a:prstGeom prst="bentUpArrow">
            <a:avLst>
              <a:gd name="adj1" fmla="val 7046"/>
              <a:gd name="adj2" fmla="val 15516"/>
              <a:gd name="adj3" fmla="val 14747"/>
            </a:avLst>
          </a:prstGeom>
          <a:solidFill>
            <a:srgbClr val="FF6666"/>
          </a:solidFill>
          <a:ln w="9525" cap="flat" cmpd="sng">
            <a:solidFill>
              <a:srgbClr val="BFE5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g2e165c1ccee_10_62"/>
          <p:cNvSpPr/>
          <p:nvPr/>
        </p:nvSpPr>
        <p:spPr>
          <a:xfrm>
            <a:off x="4615307" y="5649986"/>
            <a:ext cx="1826100" cy="993000"/>
          </a:xfrm>
          <a:prstGeom prst="rect">
            <a:avLst/>
          </a:prstGeom>
          <a:solidFill>
            <a:srgbClr val="FF6666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public clinical case corpus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g2e165c1ccee_10_62"/>
          <p:cNvSpPr/>
          <p:nvPr/>
        </p:nvSpPr>
        <p:spPr>
          <a:xfrm rot="10800000" flipH="1">
            <a:off x="1982100" y="5244377"/>
            <a:ext cx="2529900" cy="2352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chemeClr val="lt2"/>
          </a:solidFill>
          <a:ln w="9525" cap="flat" cmpd="sng">
            <a:solidFill>
              <a:srgbClr val="BFE5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g2e165c1ccee_10_62"/>
          <p:cNvSpPr/>
          <p:nvPr/>
        </p:nvSpPr>
        <p:spPr>
          <a:xfrm>
            <a:off x="972800" y="3449750"/>
            <a:ext cx="2015400" cy="771000"/>
          </a:xfrm>
          <a:prstGeom prst="rect">
            <a:avLst/>
          </a:prstGeom>
          <a:solidFill>
            <a:srgbClr val="BFE5E9"/>
          </a:solidFill>
          <a:ln w="9525" cap="flat" cmpd="sng">
            <a:solidFill>
              <a:srgbClr val="D0CE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Collection of EHR from EDs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g2e165c1ccee_10_62"/>
          <p:cNvSpPr/>
          <p:nvPr/>
        </p:nvSpPr>
        <p:spPr>
          <a:xfrm>
            <a:off x="972800" y="4485875"/>
            <a:ext cx="2015400" cy="771000"/>
          </a:xfrm>
          <a:prstGeom prst="rect">
            <a:avLst/>
          </a:prstGeom>
          <a:solidFill>
            <a:srgbClr val="BFE5E9"/>
          </a:solidFill>
          <a:ln w="9525" cap="flat" cmpd="sng">
            <a:solidFill>
              <a:srgbClr val="D0CEC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NLP protocol +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it-IT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anonymization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2e165c1ccee_10_62"/>
          <p:cNvSpPr txBox="1"/>
          <p:nvPr/>
        </p:nvSpPr>
        <p:spPr>
          <a:xfrm>
            <a:off x="3348299" y="5424650"/>
            <a:ext cx="7107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vCRF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2e165c1ccee_10_62"/>
          <p:cNvSpPr txBox="1">
            <a:spLocks noGrp="1"/>
          </p:cNvSpPr>
          <p:nvPr>
            <p:ph type="title"/>
          </p:nvPr>
        </p:nvSpPr>
        <p:spPr>
          <a:xfrm>
            <a:off x="543350" y="365125"/>
            <a:ext cx="10297500" cy="9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/>
              <a:t>Overall view of NLP Activities in eCREAM</a:t>
            </a:r>
            <a:endParaRPr/>
          </a:p>
        </p:txBody>
      </p:sp>
      <p:sp>
        <p:nvSpPr>
          <p:cNvPr id="167" name="Google Shape;167;g2e165c1ccee_10_62"/>
          <p:cNvSpPr/>
          <p:nvPr/>
        </p:nvSpPr>
        <p:spPr>
          <a:xfrm>
            <a:off x="6564500" y="2038850"/>
            <a:ext cx="1375500" cy="189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rgbClr val="BFE5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2e165c1ccee_10_62"/>
          <p:cNvSpPr txBox="1"/>
          <p:nvPr/>
        </p:nvSpPr>
        <p:spPr>
          <a:xfrm>
            <a:off x="6561000" y="2317425"/>
            <a:ext cx="12156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task 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finetuning</a:t>
            </a:r>
            <a:endParaRPr sz="1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e0afe2b3ed_2_47"/>
          <p:cNvSpPr txBox="1">
            <a:spLocks noGrp="1"/>
          </p:cNvSpPr>
          <p:nvPr>
            <p:ph type="title"/>
          </p:nvPr>
        </p:nvSpPr>
        <p:spPr>
          <a:xfrm>
            <a:off x="1490850" y="2308833"/>
            <a:ext cx="9210300" cy="14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i="1" dirty="0" err="1"/>
              <a:t>European</a:t>
            </a:r>
            <a:r>
              <a:rPr lang="it-IT" i="1" dirty="0"/>
              <a:t> Clinical Cases Corpus</a:t>
            </a:r>
            <a:br>
              <a:rPr lang="it-IT" i="1" dirty="0"/>
            </a:br>
            <a:r>
              <a:rPr lang="it-IT" i="1" dirty="0"/>
              <a:t>(E3C)</a:t>
            </a:r>
            <a:endParaRPr i="1" dirty="0"/>
          </a:p>
        </p:txBody>
      </p:sp>
    </p:spTree>
    <p:extLst>
      <p:ext uri="{BB962C8B-B14F-4D97-AF65-F5344CB8AC3E}">
        <p14:creationId xmlns:p14="http://schemas.microsoft.com/office/powerpoint/2010/main" val="39905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ddcf44ed2d_0_17"/>
          <p:cNvSpPr txBox="1"/>
          <p:nvPr/>
        </p:nvSpPr>
        <p:spPr>
          <a:xfrm>
            <a:off x="712300" y="1654150"/>
            <a:ext cx="5695800" cy="47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European</a:t>
            </a:r>
            <a:r>
              <a:rPr lang="it-IT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it-IT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</a:t>
            </a:r>
            <a:r>
              <a:rPr lang="it-IT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cases</a:t>
            </a:r>
            <a:r>
              <a:rPr lang="it-IT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corpus (E3C)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Char char="●"/>
            </a:pPr>
            <a:r>
              <a:rPr lang="it-IT" sz="20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Available</a:t>
            </a:r>
            <a:r>
              <a:rPr lang="it-IT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for 5 </a:t>
            </a:r>
            <a:r>
              <a:rPr lang="it-IT" sz="20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languages</a:t>
            </a:r>
            <a:r>
              <a:rPr lang="it-IT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it-IT" sz="20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Italian</a:t>
            </a:r>
            <a:r>
              <a:rPr lang="it-IT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English, Spanish, French, and </a:t>
            </a:r>
            <a:r>
              <a:rPr lang="it-IT" sz="20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Basque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Char char="●"/>
            </a:pPr>
            <a:r>
              <a:rPr lang="it-IT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25K tokens (84 </a:t>
            </a:r>
            <a:r>
              <a:rPr lang="it-IT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documents</a:t>
            </a:r>
            <a:r>
              <a:rPr lang="it-IT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per </a:t>
            </a:r>
            <a:r>
              <a:rPr lang="it-IT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language</a:t>
            </a:r>
            <a:r>
              <a:rPr lang="it-IT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it-IT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manually</a:t>
            </a:r>
            <a:r>
              <a:rPr lang="it-IT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it-IT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annotated</a:t>
            </a:r>
            <a:endParaRPr lang="it-IT" sz="2000" b="1" dirty="0"/>
          </a:p>
          <a:p>
            <a:pPr marL="342900" marR="0" lvl="0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Char char="●"/>
            </a:pPr>
            <a:r>
              <a:rPr lang="it-IT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Several</a:t>
            </a:r>
            <a:r>
              <a:rPr lang="it-IT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it-IT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annotations</a:t>
            </a:r>
            <a:r>
              <a:rPr lang="it-IT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it-IT" sz="20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</a:t>
            </a:r>
            <a:r>
              <a:rPr lang="it-IT" sz="20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entities</a:t>
            </a:r>
            <a:r>
              <a:rPr lang="it-IT" sz="20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it-IT" sz="20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temporal</a:t>
            </a:r>
            <a:r>
              <a:rPr lang="it-IT" sz="20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relations </a:t>
            </a:r>
            <a:r>
              <a:rPr lang="it-IT" sz="20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among</a:t>
            </a:r>
            <a:r>
              <a:rPr lang="it-IT" sz="20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events, body parts, test </a:t>
            </a:r>
            <a:r>
              <a:rPr lang="it-IT" sz="200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  <a:r>
              <a:rPr lang="it-IT" sz="200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etc.</a:t>
            </a:r>
            <a:endParaRPr lang="it-IT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" marR="0" lvl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endParaRPr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it-IT"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lang="it-IT" sz="2000" b="1"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5" name="Google Shape;295;g2ddcf44ed2d_0_17"/>
          <p:cNvPicPr preferRelativeResize="0"/>
          <p:nvPr/>
        </p:nvPicPr>
        <p:blipFill rotWithShape="1">
          <a:blip r:embed="rId3">
            <a:alphaModFix/>
          </a:blip>
          <a:srcRect t="-230" b="230"/>
          <a:stretch/>
        </p:blipFill>
        <p:spPr>
          <a:xfrm>
            <a:off x="6840550" y="933625"/>
            <a:ext cx="4852851" cy="5820051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96" name="Google Shape;296;g2ddcf44ed2d_0_17"/>
          <p:cNvSpPr txBox="1">
            <a:spLocks noGrp="1"/>
          </p:cNvSpPr>
          <p:nvPr>
            <p:ph type="title"/>
          </p:nvPr>
        </p:nvSpPr>
        <p:spPr>
          <a:xfrm>
            <a:off x="543350" y="365125"/>
            <a:ext cx="10656900" cy="7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sz="3600">
                <a:solidFill>
                  <a:srgbClr val="FF6666"/>
                </a:solidFill>
              </a:rPr>
              <a:t>Using Publicly Available Data: the E3C Dataset (</a:t>
            </a:r>
            <a:r>
              <a:rPr lang="it-IT"/>
              <a:t>1</a:t>
            </a:r>
            <a:r>
              <a:rPr lang="it-IT" sz="3600">
                <a:solidFill>
                  <a:srgbClr val="FF6666"/>
                </a:solidFill>
              </a:rPr>
              <a:t>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ddcf44ed2d_0_25"/>
          <p:cNvSpPr txBox="1">
            <a:spLocks noGrp="1"/>
          </p:cNvSpPr>
          <p:nvPr>
            <p:ph type="title"/>
          </p:nvPr>
        </p:nvSpPr>
        <p:spPr>
          <a:xfrm>
            <a:off x="543350" y="365125"/>
            <a:ext cx="9210300" cy="7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sz="3600" dirty="0">
                <a:solidFill>
                  <a:srgbClr val="FF6666"/>
                </a:solidFill>
              </a:rPr>
              <a:t>Using Public Data: the E3C Dataset</a:t>
            </a:r>
            <a:endParaRPr dirty="0"/>
          </a:p>
        </p:txBody>
      </p:sp>
      <p:pic>
        <p:nvPicPr>
          <p:cNvPr id="3" name="Immagine 2" descr="Immagine che contiene testo, schermata, software, Pagina Web&#10;&#10;Descrizione generata automaticamente">
            <a:extLst>
              <a:ext uri="{FF2B5EF4-FFF2-40B4-BE49-F238E27FC236}">
                <a16:creationId xmlns:a16="http://schemas.microsoft.com/office/drawing/2014/main" id="{0007212D-E4B2-1F04-F09B-8C8A2A7FF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6614" y="1241778"/>
            <a:ext cx="8587966" cy="5279600"/>
          </a:xfrm>
          <a:prstGeom prst="rect">
            <a:avLst/>
          </a:prstGeom>
        </p:spPr>
      </p:pic>
      <p:sp>
        <p:nvSpPr>
          <p:cNvPr id="4" name="Google Shape;303;g2ddcf44ed2d_0_25">
            <a:extLst>
              <a:ext uri="{FF2B5EF4-FFF2-40B4-BE49-F238E27FC236}">
                <a16:creationId xmlns:a16="http://schemas.microsoft.com/office/drawing/2014/main" id="{7D52DF25-FDBE-FC39-1153-14B21111E143}"/>
              </a:ext>
            </a:extLst>
          </p:cNvPr>
          <p:cNvSpPr/>
          <p:nvPr/>
        </p:nvSpPr>
        <p:spPr>
          <a:xfrm>
            <a:off x="141241" y="1857188"/>
            <a:ext cx="3832446" cy="4027200"/>
          </a:xfrm>
          <a:prstGeom prst="rect">
            <a:avLst/>
          </a:prstGeom>
          <a:noFill/>
          <a:ln w="19075" cap="flat" cmpd="sng">
            <a:solidFill>
              <a:srgbClr val="FAFAF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000" i="0" u="none" strike="noStrike" cap="none" noProof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Two tasks of interest for </a:t>
            </a:r>
            <a:r>
              <a:rPr lang="en-US" sz="2000" i="0" u="none" strike="noStrike" cap="none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eCream</a:t>
            </a:r>
            <a:endParaRPr lang="en-US" sz="200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en-US" sz="28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en-US" sz="20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clinical entities detection</a:t>
            </a:r>
            <a:r>
              <a:rPr lang="en-US" sz="20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disorders and pathologies (according with UMLS classification)</a:t>
            </a:r>
            <a:endParaRPr lang="en-US" sz="2000" b="1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en-US" sz="2000" b="1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en-US" sz="20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Relation between laboratory tests and their results</a:t>
            </a:r>
            <a:r>
              <a:rPr lang="en-US" sz="20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6195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e0afe2b3ed_2_47"/>
          <p:cNvSpPr txBox="1">
            <a:spLocks noGrp="1"/>
          </p:cNvSpPr>
          <p:nvPr>
            <p:ph type="title"/>
          </p:nvPr>
        </p:nvSpPr>
        <p:spPr>
          <a:xfrm>
            <a:off x="1490850" y="2308833"/>
            <a:ext cx="9210300" cy="2579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en-US" noProof="0"/>
              <a:t>Question 1</a:t>
            </a:r>
            <a:br>
              <a:rPr lang="en-US" noProof="0"/>
            </a:br>
            <a:r>
              <a:rPr lang="en-US" noProof="0"/>
              <a:t> </a:t>
            </a:r>
            <a:br>
              <a:rPr lang="en-US" noProof="0"/>
            </a:br>
            <a:r>
              <a:rPr lang="en-US" i="1" noProof="0"/>
              <a:t>Can we semi-automatically «project» E3C annotations from English to </a:t>
            </a:r>
            <a:r>
              <a:rPr lang="en-US" i="1" noProof="0" dirty="0" err="1"/>
              <a:t>eCREAM</a:t>
            </a:r>
            <a:r>
              <a:rPr lang="en-US" i="1" noProof="0" dirty="0"/>
              <a:t> languages</a:t>
            </a:r>
          </a:p>
        </p:txBody>
      </p:sp>
    </p:spTree>
    <p:extLst>
      <p:ext uri="{BB962C8B-B14F-4D97-AF65-F5344CB8AC3E}">
        <p14:creationId xmlns:p14="http://schemas.microsoft.com/office/powerpoint/2010/main" val="995625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1216edbf39_0_0"/>
          <p:cNvSpPr txBox="1">
            <a:spLocks noGrp="1"/>
          </p:cNvSpPr>
          <p:nvPr>
            <p:ph type="body" idx="1"/>
          </p:nvPr>
        </p:nvSpPr>
        <p:spPr>
          <a:xfrm>
            <a:off x="674429" y="1462125"/>
            <a:ext cx="10689119" cy="2139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three-step semi automatic methodology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210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88950" marR="0" lvl="0" indent="-457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+mj-lt"/>
              <a:buAutoNum type="arabicPeriod"/>
            </a:pPr>
            <a:r>
              <a:rPr lang="en-US" sz="21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Automatic translation</a:t>
            </a:r>
            <a:r>
              <a:rPr lang="en-US" sz="21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from English (84 clinical cases) into target language using GPT-4</a:t>
            </a:r>
          </a:p>
          <a:p>
            <a:pPr marL="488950" marR="0" lvl="0" indent="-457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+mj-lt"/>
              <a:buAutoNum type="arabicPeriod"/>
            </a:pPr>
            <a:r>
              <a:rPr lang="en-US" sz="21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Automatic projection of annotations</a:t>
            </a:r>
            <a:r>
              <a:rPr lang="en-US" sz="21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for all E3C tasks based on GPT-4</a:t>
            </a:r>
          </a:p>
          <a:p>
            <a:pPr marL="488950" marR="0" lvl="0" indent="-457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0000"/>
              <a:buFont typeface="+mj-lt"/>
              <a:buAutoNum type="arabicPeriod"/>
            </a:pPr>
            <a:r>
              <a:rPr lang="en-US" sz="21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Manual Revision</a:t>
            </a:r>
            <a:r>
              <a:rPr lang="en-US" sz="21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check target candidates for problematic annotations (</a:t>
            </a:r>
            <a:r>
              <a:rPr lang="en-US" sz="21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mismatches</a:t>
            </a:r>
            <a:r>
              <a:rPr lang="en-US" sz="21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and creation of </a:t>
            </a:r>
            <a:r>
              <a:rPr lang="en-US" sz="21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missing</a:t>
            </a:r>
            <a:r>
              <a:rPr lang="en-US" sz="21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annotations</a:t>
            </a:r>
            <a:endParaRPr lang="en-US" sz="3100" b="0" i="0" u="none" strike="noStrike" cap="none" noProof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lang="en-US" sz="3100" b="0" i="0" u="none" strike="noStrike" cap="none" noProof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en-US" sz="3100" b="0" i="0" u="none" strike="noStrike" cap="none" noProof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en-US" sz="3100" b="0" i="0" u="none" strike="noStrike" cap="none" noProof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508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lang="en-US" sz="3100" b="0" i="0" u="none" strike="noStrike" cap="none" noProof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g21216edbf39_0_0"/>
          <p:cNvSpPr txBox="1">
            <a:spLocks noGrp="1"/>
          </p:cNvSpPr>
          <p:nvPr>
            <p:ph type="title"/>
          </p:nvPr>
        </p:nvSpPr>
        <p:spPr>
          <a:xfrm>
            <a:off x="543350" y="365125"/>
            <a:ext cx="9783000" cy="7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</a:pPr>
            <a:r>
              <a:rPr lang="it-IT" dirty="0"/>
              <a:t>E3C Extension to </a:t>
            </a:r>
            <a:r>
              <a:rPr lang="it-IT" dirty="0" err="1"/>
              <a:t>eCREAM</a:t>
            </a:r>
            <a:r>
              <a:rPr lang="it-IT" dirty="0"/>
              <a:t> </a:t>
            </a:r>
            <a:r>
              <a:rPr lang="it-IT" dirty="0" err="1"/>
              <a:t>Languages</a:t>
            </a:r>
            <a:endParaRPr dirty="0"/>
          </a:p>
        </p:txBody>
      </p:sp>
      <p:pic>
        <p:nvPicPr>
          <p:cNvPr id="5" name="Immagine 4" descr="Immagine che contiene testo, schermata, Carattere&#10;&#10;Descrizione generata automaticamente">
            <a:extLst>
              <a:ext uri="{FF2B5EF4-FFF2-40B4-BE49-F238E27FC236}">
                <a16:creationId xmlns:a16="http://schemas.microsoft.com/office/drawing/2014/main" id="{78C65F32-1B34-CBF8-EFD9-D5186EC78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281" y="3646311"/>
            <a:ext cx="10362267" cy="2461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183639"/>
      </p:ext>
    </p:extLst>
  </p:cSld>
  <p:clrMapOvr>
    <a:masterClrMapping/>
  </p:clrMapOvr>
</p:sld>
</file>

<file path=ppt/theme/theme1.xml><?xml version="1.0" encoding="utf-8"?>
<a:theme xmlns:a="http://schemas.openxmlformats.org/drawingml/2006/main" name="1_Personalizza struttur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Personalizza struttur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1630</TotalTime>
  <Words>2089</Words>
  <Application>Microsoft Macintosh PowerPoint</Application>
  <PresentationFormat>Widescreen</PresentationFormat>
  <Paragraphs>711</Paragraphs>
  <Slides>30</Slides>
  <Notes>30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30</vt:i4>
      </vt:variant>
    </vt:vector>
  </HeadingPairs>
  <TitlesOfParts>
    <vt:vector size="37" baseType="lpstr">
      <vt:lpstr>Montserrat</vt:lpstr>
      <vt:lpstr>Arial</vt:lpstr>
      <vt:lpstr>Times New Roman</vt:lpstr>
      <vt:lpstr>Calibri</vt:lpstr>
      <vt:lpstr>1_Personalizza struttura</vt:lpstr>
      <vt:lpstr>Tema di Office</vt:lpstr>
      <vt:lpstr>4_Personalizza struttura</vt:lpstr>
      <vt:lpstr>Presentazione standard di PowerPoint</vt:lpstr>
      <vt:lpstr>Outline</vt:lpstr>
      <vt:lpstr>WP1 Goal: Entity Extraction from Free Text</vt:lpstr>
      <vt:lpstr>Overall view of NLP Activities in eCREAM</vt:lpstr>
      <vt:lpstr>European Clinical Cases Corpus (E3C)</vt:lpstr>
      <vt:lpstr>Using Publicly Available Data: the E3C Dataset (1)</vt:lpstr>
      <vt:lpstr>Using Public Data: the E3C Dataset</vt:lpstr>
      <vt:lpstr>Question 1   Can we semi-automatically «project» E3C annotations from English to eCREAM languages</vt:lpstr>
      <vt:lpstr>E3C Extension to eCREAM Languages</vt:lpstr>
      <vt:lpstr>Manual revision of projected annotations (i)</vt:lpstr>
      <vt:lpstr>Manual Revision: Statistics</vt:lpstr>
      <vt:lpstr>Considerations after the Manual Revision</vt:lpstr>
      <vt:lpstr>Projecting Clinical Entities: Statistics</vt:lpstr>
      <vt:lpstr>Projecting Relations: Statistics</vt:lpstr>
      <vt:lpstr>Experiments on eCREAM Languages</vt:lpstr>
      <vt:lpstr>Experiments with NLP models </vt:lpstr>
      <vt:lpstr>Experimenting with LLMs </vt:lpstr>
      <vt:lpstr>Question 2   Is manual revision necessary?</vt:lpstr>
      <vt:lpstr>Clinical entities: Unrevised vs Revised</vt:lpstr>
      <vt:lpstr>Relation Extraction: unrevised vs revised</vt:lpstr>
      <vt:lpstr>Question 3   Is a single «all language» model effective?</vt:lpstr>
      <vt:lpstr>Clinical Entities: All Languages</vt:lpstr>
      <vt:lpstr>(September’24) NLP models: Clinical entities </vt:lpstr>
      <vt:lpstr>Relation Extraction: All Languages</vt:lpstr>
      <vt:lpstr>Question 4   Is there difference between «original» and «projected» data?</vt:lpstr>
      <vt:lpstr>Clinical entities: Original vs Projected</vt:lpstr>
      <vt:lpstr>Relation Extraction: Original vs Projected </vt:lpstr>
      <vt:lpstr>WP1: Conclusions</vt:lpstr>
      <vt:lpstr>WP1: Next Steps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Federico Urru</dc:creator>
  <cp:lastModifiedBy>Bernardo Magnini</cp:lastModifiedBy>
  <cp:revision>53</cp:revision>
  <dcterms:created xsi:type="dcterms:W3CDTF">2022-03-04T14:13:37Z</dcterms:created>
  <dcterms:modified xsi:type="dcterms:W3CDTF">2024-09-13T13:58:07Z</dcterms:modified>
</cp:coreProperties>
</file>